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56" r:id="rId2"/>
    <p:sldId id="257" r:id="rId3"/>
    <p:sldId id="317" r:id="rId4"/>
    <p:sldId id="281" r:id="rId5"/>
    <p:sldId id="282" r:id="rId6"/>
    <p:sldId id="283" r:id="rId7"/>
    <p:sldId id="258" r:id="rId8"/>
    <p:sldId id="259" r:id="rId9"/>
    <p:sldId id="300" r:id="rId10"/>
    <p:sldId id="286" r:id="rId11"/>
    <p:sldId id="299" r:id="rId12"/>
    <p:sldId id="288" r:id="rId13"/>
    <p:sldId id="298" r:id="rId14"/>
    <p:sldId id="292" r:id="rId15"/>
    <p:sldId id="296" r:id="rId16"/>
    <p:sldId id="290" r:id="rId17"/>
    <p:sldId id="297" r:id="rId18"/>
    <p:sldId id="294" r:id="rId19"/>
    <p:sldId id="295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284" r:id="rId32"/>
    <p:sldId id="318" r:id="rId33"/>
    <p:sldId id="316" r:id="rId34"/>
    <p:sldId id="266" r:id="rId35"/>
    <p:sldId id="312" r:id="rId36"/>
    <p:sldId id="313" r:id="rId37"/>
    <p:sldId id="314" r:id="rId38"/>
    <p:sldId id="315" r:id="rId39"/>
    <p:sldId id="319" r:id="rId40"/>
    <p:sldId id="27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3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1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65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06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3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1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5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8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5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1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7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4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8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tSqLpWTw8" TargetMode="External"/><Relationship Id="rId7" Type="http://schemas.openxmlformats.org/officeDocument/2006/relationships/hyperlink" Target="https://pureflix.christianbook.com/the-book-of-esther/pd/133540?event=ERRCER1" TargetMode="External"/><Relationship Id="rId2" Type="http://schemas.openxmlformats.org/officeDocument/2006/relationships/hyperlink" Target="https://www.youtube.com/watch?v=R6OyqqMwT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4saPofrlbA" TargetMode="External"/><Relationship Id="rId5" Type="http://schemas.openxmlformats.org/officeDocument/2006/relationships/hyperlink" Target="https://www.youtube.com/watch?v=YdxwvjHg2hc" TargetMode="External"/><Relationship Id="rId4" Type="http://schemas.openxmlformats.org/officeDocument/2006/relationships/hyperlink" Target="https://www.youtube.com/watch?v=f1pY71ua7w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748" y="958392"/>
            <a:ext cx="6406363" cy="1919470"/>
          </a:xfrm>
        </p:spPr>
        <p:txBody>
          <a:bodyPr>
            <a:normAutofit/>
          </a:bodyPr>
          <a:lstStyle/>
          <a:p>
            <a:r>
              <a:rPr lang="sl-SI" sz="4800" dirty="0" smtClean="0"/>
              <a:t>Kraljica </a:t>
            </a:r>
            <a:br>
              <a:rPr lang="sl-SI" sz="4800" dirty="0" smtClean="0"/>
            </a:br>
            <a:r>
              <a:rPr lang="sl-SI" sz="4800" dirty="0" err="1" smtClean="0"/>
              <a:t>estera</a:t>
            </a:r>
            <a:endParaRPr lang="sl-SI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8748" y="3967223"/>
            <a:ext cx="6716841" cy="1655762"/>
          </a:xfrm>
        </p:spPr>
        <p:txBody>
          <a:bodyPr>
            <a:normAutofit/>
          </a:bodyPr>
          <a:lstStyle/>
          <a:p>
            <a:r>
              <a:rPr lang="sl-SI" sz="3600" dirty="0" smtClean="0"/>
              <a:t>Oratorijska </a:t>
            </a:r>
            <a:r>
              <a:rPr lang="sl-SI" sz="3600" smtClean="0"/>
              <a:t>zgodba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5589" y="808705"/>
            <a:ext cx="4271129" cy="51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Ko je bila Estera z drugimi dekleti pred kraljem, se je ena od njih spotaknila in padla. Estera je:</a:t>
            </a:r>
            <a:endParaRPr lang="sl-SI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Stopila iz vrste in dekletu pomagala vstati.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Ona je bila tista, ki jo je spotaknila. 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1227667"/>
            <a:ext cx="10353762" cy="17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 je Estero nagnal iz dvorane </a:t>
            </a: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ni izbral za </a:t>
            </a: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kraljico. 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979154" y="2522951"/>
            <a:ext cx="10353762" cy="119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960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86902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Esterino družino so sestavljali:</a:t>
            </a:r>
            <a:endParaRPr lang="sl-SI" sz="4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Starša </a:t>
            </a:r>
            <a:r>
              <a:rPr lang="sl-SI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Mordohaj</a:t>
            </a:r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Rahela.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bratranec </a:t>
            </a: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Mordohaj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saj sta bila starša že pokojna. 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1227667"/>
            <a:ext cx="10353762" cy="181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Starši so se z Estero že pred leti </a:t>
            </a: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preselili </a:t>
            </a:r>
            <a:r>
              <a:rPr lang="sl-SI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nazaj v Izrael. </a:t>
            </a:r>
          </a:p>
        </p:txBody>
      </p:sp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979154" y="2522951"/>
            <a:ext cx="10353762" cy="1192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96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934050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Ko je kraljevi služabnik prišel po Estero, naj gre v palačo:</a:t>
            </a:r>
            <a:endParaRPr lang="sl-SI" sz="4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 šla Estera s težkim srcem, saj si ni želela postati kraljica.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bila Estera nadvse navdušena. Vedno si je želela postati princesa.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1151467"/>
            <a:ext cx="10353762" cy="148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kraljem se je Estera preveč silila </a:t>
            </a:r>
            <a:b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ospredje, kar mu ni bilo všeč. 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979154" y="2522951"/>
            <a:ext cx="10353762" cy="119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960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078575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Kralju je bilo na Esteri všeč:</a:t>
            </a:r>
            <a:endParaRPr lang="sl-SI" sz="4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8780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Tako njena modrost kot zunanja lepota.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njena modrost. 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848386"/>
            <a:ext cx="10353762" cy="199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 Ahasver je Estero </a:t>
            </a:r>
            <a:br>
              <a:rPr lang="sl-SI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imenoval za svojo svetovalko, </a:t>
            </a:r>
            <a:br>
              <a:rPr lang="sl-SI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poročil pa se je z Miss Perzije.</a:t>
            </a:r>
            <a:endParaRPr lang="sl-SI" sz="3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979154" y="2522951"/>
            <a:ext cx="10353762" cy="119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960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161378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Ko Estera postane kraljica, ji </a:t>
            </a:r>
            <a:r>
              <a:rPr lang="sl-SI" sz="36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Mordohaj</a:t>
            </a: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pove slutnjo, da nekdo načrtuje kraljev atentat. Estera:</a:t>
            </a:r>
            <a:endParaRPr lang="sl-SI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Kralja obvesti o atentatu.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 ni prepričana, če je slutnja resnična, okleva, da bi ga prenesla kralju.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738322"/>
            <a:ext cx="10353762" cy="199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Atentat na kralja uspe. </a:t>
            </a:r>
            <a:b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prevzame nekdo drug, </a:t>
            </a:r>
            <a:b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Estera pa je izgnana iz palače.</a:t>
            </a:r>
          </a:p>
        </p:txBody>
      </p:sp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979154" y="2522951"/>
            <a:ext cx="10353762" cy="1192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96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75875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9118" y="113917"/>
            <a:ext cx="10353761" cy="1326321"/>
          </a:xfrm>
        </p:spPr>
        <p:txBody>
          <a:bodyPr/>
          <a:lstStyle/>
          <a:p>
            <a:r>
              <a:rPr lang="sl-SI" b="1" dirty="0" smtClean="0"/>
              <a:t>Esterina knjiga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1911926"/>
            <a:ext cx="11112044" cy="4590473"/>
          </a:xfrm>
        </p:spPr>
        <p:txBody>
          <a:bodyPr>
            <a:normAutofit/>
          </a:bodyPr>
          <a:lstStyle/>
          <a:p>
            <a:pPr lvl="1"/>
            <a:r>
              <a:rPr lang="sl-SI" sz="2800" b="1" dirty="0" smtClean="0">
                <a:latin typeface="+mj-lt"/>
              </a:rPr>
              <a:t>DVE RAZLIČICI: </a:t>
            </a:r>
          </a:p>
          <a:p>
            <a:pPr lvl="2"/>
            <a:r>
              <a:rPr lang="sl-SI" sz="2000" dirty="0" smtClean="0">
                <a:latin typeface="+mj-lt"/>
              </a:rPr>
              <a:t>Hebrejska: bolj „sekularna“, Boga niti ne omenja</a:t>
            </a:r>
          </a:p>
          <a:p>
            <a:pPr lvl="2"/>
            <a:r>
              <a:rPr lang="sl-SI" sz="2000" dirty="0" smtClean="0">
                <a:latin typeface="+mj-lt"/>
              </a:rPr>
              <a:t>Grška: ima nekatere dodatke, ki bolj poudarjajo Božje delovanje, kot sta </a:t>
            </a:r>
            <a:r>
              <a:rPr lang="sl-SI" sz="2000" dirty="0" err="1" smtClean="0">
                <a:latin typeface="+mj-lt"/>
              </a:rPr>
              <a:t>Mordohajeva</a:t>
            </a:r>
            <a:r>
              <a:rPr lang="sl-SI" sz="2000" dirty="0" smtClean="0">
                <a:latin typeface="+mj-lt"/>
              </a:rPr>
              <a:t> in Esterina molitev; v katoliško Sveto pismo dokončno dodana šele leta 1546, protestanti pa je ne priznavajo kot del SP</a:t>
            </a:r>
          </a:p>
          <a:p>
            <a:pPr lvl="2"/>
            <a:r>
              <a:rPr lang="sl-SI" sz="2000" dirty="0" smtClean="0">
                <a:latin typeface="+mj-lt"/>
              </a:rPr>
              <a:t>Med knjigama je še več manjših razlik, kot so različna imena oseb, ampak v osnovi je zgodba enaka.</a:t>
            </a:r>
          </a:p>
        </p:txBody>
      </p:sp>
    </p:spTree>
    <p:extLst>
      <p:ext uri="{BB962C8B-B14F-4D97-AF65-F5344CB8AC3E}">
        <p14:creationId xmlns:p14="http://schemas.microsoft.com/office/powerpoint/2010/main" val="33733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Kraljevi prvi svetovalec Haman z zvijačo doseže ukaz o poboju vseh Judov v Perziji. Ko to izve Estera:</a:t>
            </a:r>
            <a:endParaRPr lang="sl-SI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Takoj teče h kralju in ga nadere, kako je mogel ukazati kaj takega.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bi si zagotovila Božjo pomoč, se tri dni posti in za to prosi tudi vse Jude.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889000" y="831452"/>
            <a:ext cx="10443916" cy="1995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Kralju ni všeč, kako Estera govori z njim, </a:t>
            </a:r>
            <a:br>
              <a:rPr lang="sl-SI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zato jo za prestopek, </a:t>
            </a:r>
            <a:br>
              <a:rPr lang="sl-SI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je predenj prišla nepovabljena, kaznuje s smrtjo.</a:t>
            </a:r>
          </a:p>
        </p:txBody>
      </p:sp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979154" y="2522951"/>
            <a:ext cx="10353762" cy="1192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96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70880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Ko Estera pristopi do kralja:</a:t>
            </a:r>
            <a:endParaRPr lang="sl-SI" sz="4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Povabi kralja in Hamana v svoje prostore na večerjo.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Kralja takoj obvesti o </a:t>
            </a: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Hamanovi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zvijači in poskusu genocida.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1100667"/>
            <a:ext cx="10353762" cy="164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 še ni dovolj omehčan in pripravljen </a:t>
            </a:r>
            <a:b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poslušati, zato Esteri ne verjame.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979154" y="2522951"/>
            <a:ext cx="10353762" cy="119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960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649395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Estera po večerji kralju razodene, da je Haman v njegovem imenu izdal ukaz o poboju vseh Judov. Kralj:</a:t>
            </a:r>
            <a:endParaRPr lang="sl-SI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Hamana nagradi za inovativnost in kreativnost pri reševanju problemov.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Hamana vrže v ječo.</a:t>
            </a:r>
            <a:endParaRPr lang="sl-S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1024467"/>
            <a:ext cx="10353762" cy="160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l-SI" sz="2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 ljudstvo, skupaj z Estero, umre! </a:t>
            </a:r>
            <a:endParaRPr lang="sl-SI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979154" y="2522951"/>
            <a:ext cx="10353762" cy="119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960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14250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Tudi kralj ne more preklicati svojega zakona, ki je bil potrjen z njegovim pečatnim prstanom. Zato Ahasver:</a:t>
            </a:r>
            <a:endParaRPr lang="sl-SI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Izda nov ukaz, s katerim Judom dovoli, da se branijo pred vsemi, ki bi jim želeli hudo.</a:t>
            </a:r>
            <a:endParaRPr lang="sl-SI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domisli pravne zanke, po kateri se Judov ne sme ubijati, ker so skupaj z Estero kraljevskega rodu.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1058333"/>
            <a:ext cx="10353762" cy="175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sl-SI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beremo svetopisemske </a:t>
            </a: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zgodbe </a:t>
            </a:r>
            <a:b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l-SI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Esteri, ampak oratorijsko! </a:t>
            </a: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l-SI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979154" y="2522951"/>
            <a:ext cx="10353762" cy="119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960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462740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226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Ker so rešeni, Judje:</a:t>
            </a:r>
            <a:endParaRPr lang="sl-SI" sz="40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48945" y="3448287"/>
            <a:ext cx="4118611" cy="281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Praznujejo, se zahvaljujejo Bogu in v spomin na ta dogodek ustanovijo praznik.</a:t>
            </a:r>
            <a:endParaRPr lang="sl-SI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Naredijo državni udar, da noben kralj več ne bi imel moči z enim ukazom pobiti vseh Judov.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79154" y="2522951"/>
            <a:ext cx="10353762" cy="1192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96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0" name="Zaobljeni pravokotnik 9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979154" y="1227665"/>
            <a:ext cx="10353762" cy="1632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Državni udar spodleti.</a:t>
            </a:r>
            <a:b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 ljudstvo, skupaj z Estero, umre! </a:t>
            </a:r>
            <a:endParaRPr lang="sl-SI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5895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9118" y="113917"/>
            <a:ext cx="10353761" cy="1326321"/>
          </a:xfrm>
        </p:spPr>
        <p:txBody>
          <a:bodyPr/>
          <a:lstStyle/>
          <a:p>
            <a:r>
              <a:rPr lang="sl-SI" b="1" dirty="0" smtClean="0"/>
              <a:t>Esterina knjiga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1702914"/>
            <a:ext cx="11112044" cy="4590473"/>
          </a:xfrm>
        </p:spPr>
        <p:txBody>
          <a:bodyPr>
            <a:noAutofit/>
          </a:bodyPr>
          <a:lstStyle/>
          <a:p>
            <a:pPr lvl="1"/>
            <a:r>
              <a:rPr lang="sl-SI" sz="2400" b="1" dirty="0" smtClean="0">
                <a:latin typeface="Bookman Old Style" panose="02050604050505020204" pitchFamily="18" charset="0"/>
              </a:rPr>
              <a:t>NASTANEK: </a:t>
            </a:r>
            <a:r>
              <a:rPr lang="sl-SI" sz="2400" dirty="0" smtClean="0">
                <a:latin typeface="Bookman Old Style" panose="02050604050505020204" pitchFamily="18" charset="0"/>
              </a:rPr>
              <a:t>Najverjetneje je obstajal aramejski izvirnik, ki je nastal v 4. st. pr. Kr. in je bil podlaga obema zgodbama, vendar je izgubljen.</a:t>
            </a:r>
          </a:p>
          <a:p>
            <a:pPr lvl="1"/>
            <a:r>
              <a:rPr lang="sl-SI" sz="2400" b="1" dirty="0" smtClean="0">
                <a:latin typeface="Bookman Old Style" panose="02050604050505020204" pitchFamily="18" charset="0"/>
              </a:rPr>
              <a:t>TOČEN ČAS NASTANKA: </a:t>
            </a:r>
            <a:r>
              <a:rPr lang="sl-SI" sz="2400" dirty="0" smtClean="0">
                <a:latin typeface="Bookman Old Style" panose="02050604050505020204" pitchFamily="18" charset="0"/>
              </a:rPr>
              <a:t>Težko določljiv. Grška Estera verjetno okrog 100 pr. Kr.</a:t>
            </a:r>
          </a:p>
          <a:p>
            <a:pPr lvl="1"/>
            <a:r>
              <a:rPr lang="sl-SI" sz="2400" b="1" dirty="0" smtClean="0">
                <a:latin typeface="Bookman Old Style" panose="02050604050505020204" pitchFamily="18" charset="0"/>
              </a:rPr>
              <a:t>ZGODOVINSKA TOČNOST: </a:t>
            </a:r>
            <a:r>
              <a:rPr lang="sl-SI" sz="2400" dirty="0" smtClean="0">
                <a:latin typeface="Bookman Old Style" panose="02050604050505020204" pitchFamily="18" charset="0"/>
              </a:rPr>
              <a:t>Knjiga ni zgodovinska, razen kralja so osebe verjetno izmišljene. Bolj zgodovinski roman kot poročilo o dogajanju.  </a:t>
            </a:r>
          </a:p>
          <a:p>
            <a:pPr lvl="1"/>
            <a:r>
              <a:rPr lang="sl-SI" sz="2400" b="1" dirty="0" smtClean="0">
                <a:latin typeface="Bookman Old Style" panose="02050604050505020204" pitchFamily="18" charset="0"/>
              </a:rPr>
              <a:t>KANONIČNOST: </a:t>
            </a:r>
            <a:r>
              <a:rPr lang="sl-SI" sz="2400" dirty="0" smtClean="0">
                <a:latin typeface="Bookman Old Style" panose="02050604050505020204" pitchFamily="18" charset="0"/>
              </a:rPr>
              <a:t>tako med Judi kot med kristjani veliko polemik, ali jo uvrstiti v kanon SP</a:t>
            </a:r>
          </a:p>
        </p:txBody>
      </p:sp>
    </p:spTree>
    <p:extLst>
      <p:ext uri="{BB962C8B-B14F-4D97-AF65-F5344CB8AC3E}">
        <p14:creationId xmlns:p14="http://schemas.microsoft.com/office/powerpoint/2010/main" val="22629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5600" y="3437465"/>
            <a:ext cx="11684000" cy="242531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sz="5400" dirty="0" smtClean="0">
                <a:solidFill>
                  <a:schemeClr val="accent3">
                    <a:lumMod val="75000"/>
                  </a:schemeClr>
                </a:solidFill>
              </a:rPr>
              <a:t>ČESTITKE!</a:t>
            </a:r>
            <a:br>
              <a:rPr lang="sl-SI" sz="5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sz="5400" dirty="0" smtClean="0">
                <a:solidFill>
                  <a:schemeClr val="accent3">
                    <a:lumMod val="75000"/>
                  </a:schemeClr>
                </a:solidFill>
              </a:rPr>
              <a:t>Judje in Estera so rešeni!</a:t>
            </a:r>
            <a:endParaRPr lang="sl-SI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1354" y="1337618"/>
            <a:ext cx="10353762" cy="1192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96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THE END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533397"/>
            <a:ext cx="10353761" cy="1326321"/>
          </a:xfrm>
        </p:spPr>
        <p:txBody>
          <a:bodyPr>
            <a:normAutofit/>
          </a:bodyPr>
          <a:lstStyle/>
          <a:p>
            <a:pPr lvl="0"/>
            <a:r>
              <a:rPr lang="sl-SI" sz="4000" b="1" dirty="0" smtClean="0"/>
              <a:t>Razlike med SP in oratorijsko zgodbo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62403"/>
          </a:xfrm>
        </p:spPr>
        <p:txBody>
          <a:bodyPr>
            <a:normAutofit fontScale="77500" lnSpcReduction="20000"/>
          </a:bodyPr>
          <a:lstStyle/>
          <a:p>
            <a:r>
              <a:rPr lang="sl-SI" sz="3000" dirty="0" smtClean="0">
                <a:latin typeface="Bookman Old Style" panose="02050604050505020204" pitchFamily="18" charset="0"/>
              </a:rPr>
              <a:t>V Svetem pismu ne nastopata pripovedovalki Mojca in Janja. </a:t>
            </a:r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</a:p>
          <a:p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Kralj je na začetku poročen, vendar ženo izžene z dvora, ker se noče priti razkazat njegovim opitim gostom. </a:t>
            </a:r>
          </a:p>
          <a:p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Haman izžreba dan, ko imajo vsi državljani Perzije pravico in dolžnost, da pobijejo čim več Judov. </a:t>
            </a:r>
          </a:p>
          <a:p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Haman za </a:t>
            </a:r>
            <a:r>
              <a:rPr lang="sl-SI" sz="3000" dirty="0" err="1" smtClean="0">
                <a:latin typeface="Bookman Old Style" panose="02050604050505020204" pitchFamily="18" charset="0"/>
                <a:sym typeface="Wingdings" panose="05000000000000000000" pitchFamily="2" charset="2"/>
              </a:rPr>
              <a:t>Mordohaja</a:t>
            </a:r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 že pripravi vislice, potem pa ga nanje da obesiti kralj.</a:t>
            </a:r>
          </a:p>
          <a:p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Kralj dovoli, da Estera in </a:t>
            </a:r>
            <a:r>
              <a:rPr lang="sl-SI" sz="3000" dirty="0" err="1" smtClean="0">
                <a:latin typeface="Bookman Old Style" panose="02050604050505020204" pitchFamily="18" charset="0"/>
                <a:sym typeface="Wingdings" panose="05000000000000000000" pitchFamily="2" charset="2"/>
              </a:rPr>
              <a:t>Mordohaj</a:t>
            </a:r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 izdata nov ukaz, ki dovoljuje Judom </a:t>
            </a:r>
            <a:r>
              <a:rPr lang="sl-SI" sz="3000" dirty="0" err="1" smtClean="0">
                <a:latin typeface="Bookman Old Style" panose="02050604050505020204" pitchFamily="18" charset="0"/>
                <a:sym typeface="Wingdings" panose="05000000000000000000" pitchFamily="2" charset="2"/>
              </a:rPr>
              <a:t>samobrambo</a:t>
            </a:r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sl-SI" sz="3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Judje pobijejo 15.000 oz. 75.000 svojih sovražnikov.</a:t>
            </a:r>
            <a:endParaRPr lang="sl-SI" sz="3000" dirty="0" smtClean="0">
              <a:latin typeface="Bookman Old Style" panose="02050604050505020204" pitchFamily="18" charset="0"/>
            </a:endParaRPr>
          </a:p>
          <a:p>
            <a:endParaRPr lang="sl-SI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/>
              </a:rPr>
              <a:t>6 sporočil za življenje</a:t>
            </a:r>
            <a:r>
              <a:rPr lang="sl-SI" dirty="0" smtClean="0">
                <a:effectLst/>
              </a:rPr>
              <a:t>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l-SI" sz="2400" dirty="0" smtClean="0">
                <a:effectLst/>
              </a:rPr>
              <a:t>Bog </a:t>
            </a:r>
            <a:r>
              <a:rPr lang="sl-SI" sz="2400" dirty="0">
                <a:effectLst/>
              </a:rPr>
              <a:t>ima načrt za naše </a:t>
            </a:r>
            <a:r>
              <a:rPr lang="sl-SI" sz="2400" dirty="0" smtClean="0">
                <a:effectLst/>
              </a:rPr>
              <a:t>življenje.</a:t>
            </a:r>
            <a:endParaRPr lang="sl-SI" sz="2400" dirty="0">
              <a:effectLst/>
            </a:endParaRPr>
          </a:p>
          <a:p>
            <a:pPr lvl="0"/>
            <a:r>
              <a:rPr lang="sl-SI" sz="2400" dirty="0">
                <a:effectLst/>
              </a:rPr>
              <a:t>Bog nam omogoča trenutke, da spremenimo zgodovino in </a:t>
            </a:r>
            <a:r>
              <a:rPr lang="sl-SI" sz="2400" dirty="0" smtClean="0">
                <a:effectLst/>
              </a:rPr>
              <a:t>okoliščine.</a:t>
            </a:r>
          </a:p>
          <a:p>
            <a:r>
              <a:rPr lang="sl-SI" sz="2400" dirty="0">
                <a:effectLst/>
              </a:rPr>
              <a:t>Bog lahko za svoje načrte uporabi karkoli in kogarkoli</a:t>
            </a:r>
            <a:r>
              <a:rPr lang="sl-SI" sz="2400" dirty="0" smtClean="0">
                <a:effectLst/>
              </a:rPr>
              <a:t>.</a:t>
            </a:r>
          </a:p>
          <a:p>
            <a:r>
              <a:rPr lang="sl-SI" sz="2400">
                <a:effectLst/>
              </a:rPr>
              <a:t>Bog od nas želi poslušnost</a:t>
            </a:r>
            <a:r>
              <a:rPr lang="sl-SI" sz="2400" smtClean="0">
                <a:effectLst/>
              </a:rPr>
              <a:t>.</a:t>
            </a:r>
            <a:endParaRPr lang="sl-SI" sz="2400" dirty="0">
              <a:effectLst/>
            </a:endParaRPr>
          </a:p>
          <a:p>
            <a:pPr lvl="0"/>
            <a:r>
              <a:rPr lang="sl-SI" sz="2400" dirty="0" smtClean="0">
                <a:effectLst/>
              </a:rPr>
              <a:t>Zmoremo in moramo pokončno </a:t>
            </a:r>
            <a:r>
              <a:rPr lang="sl-SI" sz="2400" dirty="0">
                <a:effectLst/>
              </a:rPr>
              <a:t>in pogumno stati za svojimi </a:t>
            </a:r>
            <a:r>
              <a:rPr lang="sl-SI" sz="2400" dirty="0" smtClean="0">
                <a:effectLst/>
              </a:rPr>
              <a:t>vrednotami.</a:t>
            </a:r>
            <a:endParaRPr lang="sl-SI" sz="2400" dirty="0">
              <a:effectLst/>
            </a:endParaRPr>
          </a:p>
          <a:p>
            <a:pPr lvl="0"/>
            <a:r>
              <a:rPr lang="sl-SI" sz="2400" dirty="0" smtClean="0">
                <a:effectLst/>
              </a:rPr>
              <a:t>Poštenje </a:t>
            </a:r>
            <a:r>
              <a:rPr lang="sl-SI" sz="2400" dirty="0">
                <a:effectLst/>
              </a:rPr>
              <a:t>in molitev </a:t>
            </a:r>
            <a:r>
              <a:rPr lang="sl-SI" sz="2400" dirty="0" smtClean="0">
                <a:effectLst/>
              </a:rPr>
              <a:t>prinašata </a:t>
            </a:r>
            <a:r>
              <a:rPr lang="sl-SI" sz="2400" dirty="0">
                <a:effectLst/>
              </a:rPr>
              <a:t>jasnost in upanje na </a:t>
            </a:r>
            <a:r>
              <a:rPr lang="sl-SI" sz="2400" dirty="0" smtClean="0">
                <a:effectLst/>
              </a:rPr>
              <a:t>odrešenje.</a:t>
            </a:r>
            <a:endParaRPr lang="sl-SI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4927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533397"/>
            <a:ext cx="10353761" cy="1326321"/>
          </a:xfrm>
        </p:spPr>
        <p:txBody>
          <a:bodyPr>
            <a:normAutofit/>
          </a:bodyPr>
          <a:lstStyle/>
          <a:p>
            <a:pPr lvl="0"/>
            <a:r>
              <a:rPr lang="sl-SI" sz="4000" b="1" dirty="0"/>
              <a:t>Zgodba in </a:t>
            </a:r>
            <a:r>
              <a:rPr lang="sl-SI" sz="4000" b="1" dirty="0" smtClean="0"/>
              <a:t>vrednote po dnevih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62403"/>
          </a:xfrm>
        </p:spPr>
        <p:txBody>
          <a:bodyPr>
            <a:normAutofit/>
          </a:bodyPr>
          <a:lstStyle/>
          <a:p>
            <a:r>
              <a:rPr lang="sl-SI" sz="3000" b="1" dirty="0">
                <a:latin typeface="Bookman Old Style" panose="02050604050505020204" pitchFamily="18" charset="0"/>
              </a:rPr>
              <a:t>UVOD</a:t>
            </a:r>
            <a:endParaRPr lang="sl-SI" sz="2600" b="1" dirty="0">
              <a:latin typeface="Bookman Old Style" panose="02050604050505020204" pitchFamily="18" charset="0"/>
            </a:endParaRPr>
          </a:p>
          <a:p>
            <a:pPr lvl="1"/>
            <a:r>
              <a:rPr lang="sl-SI" sz="2600" dirty="0" smtClean="0">
                <a:latin typeface="Bookman Old Style" panose="02050604050505020204" pitchFamily="18" charset="0"/>
              </a:rPr>
              <a:t>Predstavitev pripovedovalk: sestri </a:t>
            </a:r>
            <a:r>
              <a:rPr lang="sl-SI" sz="2600" dirty="0">
                <a:latin typeface="Bookman Old Style" panose="02050604050505020204" pitchFamily="18" charset="0"/>
              </a:rPr>
              <a:t>Mojca </a:t>
            </a:r>
            <a:r>
              <a:rPr lang="sl-SI" sz="2600" dirty="0" smtClean="0">
                <a:latin typeface="Bookman Old Style" panose="02050604050505020204" pitchFamily="18" charset="0"/>
              </a:rPr>
              <a:t>(cca. 10 let) in </a:t>
            </a:r>
            <a:r>
              <a:rPr lang="sl-SI" sz="2600" dirty="0">
                <a:latin typeface="Bookman Old Style" panose="02050604050505020204" pitchFamily="18" charset="0"/>
              </a:rPr>
              <a:t>Janja </a:t>
            </a:r>
            <a:r>
              <a:rPr lang="sl-SI" sz="2600" dirty="0" smtClean="0">
                <a:latin typeface="Bookman Old Style" panose="02050604050505020204" pitchFamily="18" charset="0"/>
              </a:rPr>
              <a:t>(cca. 17 let)</a:t>
            </a:r>
          </a:p>
          <a:p>
            <a:pPr lvl="1"/>
            <a:r>
              <a:rPr lang="sl-SI" sz="2600" dirty="0" smtClean="0">
                <a:latin typeface="Bookman Old Style" panose="02050604050505020204" pitchFamily="18" charset="0"/>
              </a:rPr>
              <a:t>Janja </a:t>
            </a:r>
            <a:r>
              <a:rPr lang="sl-SI" sz="2600" dirty="0">
                <a:latin typeface="Bookman Old Style" panose="02050604050505020204" pitchFamily="18" charset="0"/>
              </a:rPr>
              <a:t>začne pripovedovati resnično zgodbo o junakinji, ki je rešila svoje ljudstvo.</a:t>
            </a:r>
          </a:p>
          <a:p>
            <a:pPr lvl="1"/>
            <a:r>
              <a:rPr lang="sl-SI" sz="2600" dirty="0" smtClean="0">
                <a:latin typeface="Bookman Old Style" panose="02050604050505020204" pitchFamily="18" charset="0"/>
              </a:rPr>
              <a:t>Predstavitev kralja Ahasverja, ki na </a:t>
            </a:r>
            <a:r>
              <a:rPr lang="sl-SI" sz="2600" dirty="0">
                <a:latin typeface="Bookman Old Style" panose="02050604050505020204" pitchFamily="18" charset="0"/>
              </a:rPr>
              <a:t>pobudo svojih svetovalcev izda ukaz, da morajo vsa </a:t>
            </a:r>
            <a:r>
              <a:rPr lang="sl-SI" sz="2600" dirty="0" smtClean="0">
                <a:latin typeface="Bookman Old Style" panose="02050604050505020204" pitchFamily="18" charset="0"/>
              </a:rPr>
              <a:t>lepa, </a:t>
            </a:r>
            <a:r>
              <a:rPr lang="sl-SI" sz="2600" dirty="0">
                <a:latin typeface="Bookman Old Style" panose="02050604050505020204" pitchFamily="18" charset="0"/>
              </a:rPr>
              <a:t>mlada dekleta priti na </a:t>
            </a:r>
            <a:r>
              <a:rPr lang="sl-SI" sz="2600" dirty="0" smtClean="0">
                <a:latin typeface="Bookman Old Style" panose="02050604050505020204" pitchFamily="18" charset="0"/>
              </a:rPr>
              <a:t>grad, da si bo izmed njih izbral ženo.</a:t>
            </a:r>
            <a:endParaRPr lang="sl-SI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859719"/>
            <a:ext cx="10353762" cy="4828948"/>
          </a:xfrm>
        </p:spPr>
        <p:txBody>
          <a:bodyPr>
            <a:normAutofit/>
          </a:bodyPr>
          <a:lstStyle/>
          <a:p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1. DAN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  <a:endParaRPr lang="sl-SI" sz="30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1"/>
            <a:r>
              <a:rPr lang="sl-SI" sz="26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Predstavitev Estere in </a:t>
            </a:r>
            <a:r>
              <a:rPr lang="sl-SI" sz="2600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Mordohaja</a:t>
            </a:r>
            <a:endParaRPr lang="sl-SI" sz="2600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1"/>
            <a:r>
              <a:rPr lang="sl-SI" sz="26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Estera mora v palačo kot druga dekleta</a:t>
            </a:r>
          </a:p>
          <a:p>
            <a:pPr lvl="1"/>
            <a:r>
              <a:rPr lang="sl-SI" sz="26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Izbrana je za kraljico, poroči se s kraljem</a:t>
            </a:r>
          </a:p>
          <a:p>
            <a:pPr lvl="1"/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Kraljevi prvi svetovalec Haman </a:t>
            </a:r>
            <a:r>
              <a:rPr lang="sl-SI" sz="2800" dirty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zasovraži Jude, ker se mu </a:t>
            </a:r>
            <a:r>
              <a:rPr lang="sl-SI" sz="2800" dirty="0" err="1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Mordohaj</a:t>
            </a:r>
            <a:r>
              <a:rPr lang="sl-SI" sz="2800" dirty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noče pokloniti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Vrednota: LEPOTA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Simbol</a:t>
            </a:r>
            <a:r>
              <a:rPr lang="sl-SI" sz="2800" b="1" smtClean="0">
                <a:latin typeface="Bookman Old Style" panose="02050604050505020204" pitchFamily="18" charset="0"/>
                <a:cs typeface="Arial" panose="020B0604020202020204" pitchFamily="34" charset="0"/>
              </a:rPr>
              <a:t>: BISER</a:t>
            </a:r>
            <a:endParaRPr lang="sl-SI" sz="2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913795" y="533397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 smtClean="0"/>
              <a:t>Zgodba in vrednote po dnevih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5522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859719"/>
            <a:ext cx="10353762" cy="4828948"/>
          </a:xfrm>
        </p:spPr>
        <p:txBody>
          <a:bodyPr>
            <a:normAutofit/>
          </a:bodyPr>
          <a:lstStyle/>
          <a:p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2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DAN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  <a:endParaRPr lang="sl-SI" sz="30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1"/>
            <a:r>
              <a:rPr lang="sl-SI" sz="2800" dirty="0" err="1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Mordohaj</a:t>
            </a:r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Esteri razodene zaroto proti kralju.</a:t>
            </a:r>
          </a:p>
          <a:p>
            <a:pPr lvl="1"/>
            <a:r>
              <a:rPr lang="sl-SI" sz="2800" dirty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Estera sprejme odgovornost do </a:t>
            </a:r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kralja</a:t>
            </a:r>
            <a:r>
              <a:rPr lang="sl-SI" sz="2800" dirty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in mu pove o načrtovanem atentatu.</a:t>
            </a:r>
            <a:endParaRPr lang="sl-SI" sz="2800" dirty="0"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1"/>
            <a:r>
              <a:rPr lang="sl-SI" sz="2800" dirty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Haman </a:t>
            </a:r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pod pretvezo nevarnosti od kralja dobi pooblastilo, da uredi, da Judje ne bodo več nevarni.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Vrednota: ODGOVORNOST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Simbol: ŽEZLO</a:t>
            </a:r>
            <a:endParaRPr lang="sl-SI" sz="2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913795" y="533397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 smtClean="0"/>
              <a:t>Zgodba in vrednote po dnevih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1218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859719"/>
            <a:ext cx="10353762" cy="4828948"/>
          </a:xfrm>
        </p:spPr>
        <p:txBody>
          <a:bodyPr>
            <a:normAutofit/>
          </a:bodyPr>
          <a:lstStyle/>
          <a:p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3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DAN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  <a:endParaRPr lang="sl-SI" sz="30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1"/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Estera od </a:t>
            </a:r>
            <a:r>
              <a:rPr lang="sl-SI" sz="2800" dirty="0" err="1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Mordohaja</a:t>
            </a:r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izve, da vsem Judom v Perziji grozi uničenje. </a:t>
            </a:r>
          </a:p>
          <a:p>
            <a:pPr lvl="1"/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Zbere misli in pogum ter se odloči, da se bo tri postila in molila, da bi zmogla rešiti Jude. Za post prosi tudi vse ljudstvo.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Vrednota: POST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Simbol: RAŠEVINA</a:t>
            </a:r>
            <a:endParaRPr lang="sl-SI" sz="2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913795" y="533397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 smtClean="0"/>
              <a:t>Zgodba in vrednote po dnevih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4628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859719"/>
            <a:ext cx="10353762" cy="4828948"/>
          </a:xfrm>
        </p:spPr>
        <p:txBody>
          <a:bodyPr>
            <a:normAutofit lnSpcReduction="10000"/>
          </a:bodyPr>
          <a:lstStyle/>
          <a:p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4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DAN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  <a:endParaRPr lang="sl-SI" sz="30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1"/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Estera pride h kralju, ta se je usmili in ji oprosti, da pride k njemu nepovabljena.</a:t>
            </a:r>
          </a:p>
          <a:p>
            <a:pPr lvl="1"/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Kralja in Hamana povabi na večerjo. </a:t>
            </a:r>
          </a:p>
          <a:p>
            <a:pPr lvl="1"/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Kralj Ahasver se spomni, da še ni nagradil </a:t>
            </a:r>
            <a:r>
              <a:rPr lang="sl-SI" sz="2800" dirty="0" err="1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Mordohaja</a:t>
            </a:r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, da mu je rešil življenje, zato pošlje Hamana, da ga pred vsemi ljudmi počasti.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Vrednota: ZAUPANJE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Simbol: PADALO</a:t>
            </a:r>
            <a:endParaRPr lang="sl-SI" sz="2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913795" y="533397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 smtClean="0"/>
              <a:t>Zgodba in vrednote po dnevih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42697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859719"/>
            <a:ext cx="10353762" cy="4828948"/>
          </a:xfrm>
        </p:spPr>
        <p:txBody>
          <a:bodyPr>
            <a:normAutofit fontScale="92500" lnSpcReduction="10000"/>
          </a:bodyPr>
          <a:lstStyle/>
          <a:p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5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sl-SI" sz="3000" b="1" dirty="0">
                <a:latin typeface="Bookman Old Style" panose="02050604050505020204" pitchFamily="18" charset="0"/>
                <a:cs typeface="Arial" panose="020B0604020202020204" pitchFamily="34" charset="0"/>
              </a:rPr>
              <a:t>DAN</a:t>
            </a:r>
            <a:r>
              <a:rPr lang="sl-SI" sz="3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  <a:endParaRPr lang="sl-SI" sz="30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1"/>
            <a:r>
              <a:rPr lang="sl-SI" sz="26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Na večerji Estera kralju Ahasverju razodene </a:t>
            </a:r>
            <a:r>
              <a:rPr lang="sl-SI" sz="2600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Hamanov</a:t>
            </a:r>
            <a:r>
              <a:rPr lang="sl-SI" sz="26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načrt o poboju Judov, ki ga je naredil iz čistega sovraštva. </a:t>
            </a:r>
          </a:p>
          <a:p>
            <a:pPr lvl="1"/>
            <a:r>
              <a:rPr lang="sl-SI" sz="26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Kralj Hamana pošlje v zapor in na njegovo mesto postavi </a:t>
            </a:r>
            <a:r>
              <a:rPr lang="sl-SI" sz="2600" dirty="0" err="1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Mordohaja</a:t>
            </a:r>
            <a:r>
              <a:rPr lang="sl-SI" sz="26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sl-SI" sz="26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S pomočjo Estere najde način, kako zaobiti zakon o poboju Judov.</a:t>
            </a:r>
          </a:p>
          <a:p>
            <a:pPr lvl="1"/>
            <a:r>
              <a:rPr lang="sl-SI" sz="2800" dirty="0" smtClean="0"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Vsi Judje praznujejo in se zahvaljujejo Bogu.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Vrednota: HVALEŽNOST</a:t>
            </a:r>
          </a:p>
          <a:p>
            <a:r>
              <a:rPr lang="sl-SI" sz="28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Simbol: ŠOPEK</a:t>
            </a:r>
            <a:endParaRPr lang="sl-SI" sz="2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913795" y="533397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 smtClean="0"/>
              <a:t>Zgodba in vrednote po dnevih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7459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/>
              </a:rPr>
              <a:t>Filmi o </a:t>
            </a:r>
            <a:r>
              <a:rPr lang="sl-SI" dirty="0" smtClean="0">
                <a:effectLst/>
              </a:rPr>
              <a:t>Esteri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l-SI" u="sng" dirty="0" err="1">
                <a:effectLst/>
                <a:hlinkClick r:id="rId2"/>
              </a:rPr>
              <a:t>Bible</a:t>
            </a:r>
            <a:r>
              <a:rPr lang="sl-SI" u="sng" dirty="0">
                <a:effectLst/>
                <a:hlinkClick r:id="rId2"/>
              </a:rPr>
              <a:t> </a:t>
            </a:r>
            <a:r>
              <a:rPr lang="sl-SI" u="sng" dirty="0" err="1">
                <a:effectLst/>
                <a:hlinkClick r:id="rId2"/>
              </a:rPr>
              <a:t>story</a:t>
            </a:r>
            <a:r>
              <a:rPr lang="sl-SI" u="sng" dirty="0">
                <a:effectLst/>
                <a:hlinkClick r:id="rId2"/>
              </a:rPr>
              <a:t>: </a:t>
            </a:r>
            <a:r>
              <a:rPr lang="sl-SI" u="sng" dirty="0" err="1">
                <a:effectLst/>
                <a:hlinkClick r:id="rId2"/>
              </a:rPr>
              <a:t>Queen</a:t>
            </a:r>
            <a:r>
              <a:rPr lang="sl-SI" u="sng" dirty="0">
                <a:effectLst/>
                <a:hlinkClick r:id="rId2"/>
              </a:rPr>
              <a:t> </a:t>
            </a:r>
            <a:r>
              <a:rPr lang="sl-SI" u="sng" dirty="0" err="1">
                <a:effectLst/>
                <a:hlinkClick r:id="rId2"/>
              </a:rPr>
              <a:t>Esther</a:t>
            </a:r>
            <a:r>
              <a:rPr lang="sl-SI" dirty="0">
                <a:effectLst/>
              </a:rPr>
              <a:t> (20-minutna risanka; sledi SP zgodbi z nekaj svojimi interpretacijami)</a:t>
            </a:r>
          </a:p>
          <a:p>
            <a:pPr lvl="0"/>
            <a:r>
              <a:rPr lang="sl-SI" u="sng" dirty="0" err="1">
                <a:effectLst/>
                <a:hlinkClick r:id="rId3"/>
              </a:rPr>
              <a:t>The</a:t>
            </a:r>
            <a:r>
              <a:rPr lang="sl-SI" u="sng" dirty="0">
                <a:effectLst/>
                <a:hlinkClick r:id="rId3"/>
              </a:rPr>
              <a:t> </a:t>
            </a:r>
            <a:r>
              <a:rPr lang="sl-SI" u="sng" dirty="0" err="1">
                <a:effectLst/>
                <a:hlinkClick r:id="rId3"/>
              </a:rPr>
              <a:t>Greatest</a:t>
            </a:r>
            <a:r>
              <a:rPr lang="sl-SI" u="sng" dirty="0">
                <a:effectLst/>
                <a:hlinkClick r:id="rId3"/>
              </a:rPr>
              <a:t> </a:t>
            </a:r>
            <a:r>
              <a:rPr lang="sl-SI" u="sng" dirty="0" err="1">
                <a:effectLst/>
                <a:hlinkClick r:id="rId3"/>
              </a:rPr>
              <a:t>Adventures</a:t>
            </a:r>
            <a:r>
              <a:rPr lang="sl-SI" u="sng" dirty="0">
                <a:effectLst/>
                <a:hlinkClick r:id="rId3"/>
              </a:rPr>
              <a:t>: </a:t>
            </a:r>
            <a:r>
              <a:rPr lang="sl-SI" u="sng" dirty="0" err="1">
                <a:effectLst/>
                <a:hlinkClick r:id="rId3"/>
              </a:rPr>
              <a:t>Queen</a:t>
            </a:r>
            <a:r>
              <a:rPr lang="sl-SI" u="sng" dirty="0">
                <a:effectLst/>
                <a:hlinkClick r:id="rId3"/>
              </a:rPr>
              <a:t> </a:t>
            </a:r>
            <a:r>
              <a:rPr lang="sl-SI" u="sng" dirty="0" err="1">
                <a:effectLst/>
                <a:hlinkClick r:id="rId3"/>
              </a:rPr>
              <a:t>Esther</a:t>
            </a:r>
            <a:r>
              <a:rPr lang="sl-SI" dirty="0">
                <a:effectLst/>
              </a:rPr>
              <a:t> (30-minutna risanka, 1992; dobra risanka, ki lepo sledi SP zgodbi, žal nekoliko stara oz. posnetek slabše kakovosti)</a:t>
            </a:r>
          </a:p>
          <a:p>
            <a:pPr lvl="0"/>
            <a:r>
              <a:rPr lang="sl-SI" u="sng" dirty="0" err="1">
                <a:effectLst/>
                <a:hlinkClick r:id="rId4"/>
              </a:rPr>
              <a:t>The</a:t>
            </a:r>
            <a:r>
              <a:rPr lang="sl-SI" u="sng" dirty="0">
                <a:effectLst/>
                <a:hlinkClick r:id="rId4"/>
              </a:rPr>
              <a:t> </a:t>
            </a:r>
            <a:r>
              <a:rPr lang="sl-SI" u="sng" dirty="0" err="1">
                <a:effectLst/>
                <a:hlinkClick r:id="rId4"/>
              </a:rPr>
              <a:t>Bible</a:t>
            </a:r>
            <a:r>
              <a:rPr lang="sl-SI" u="sng" dirty="0">
                <a:effectLst/>
                <a:hlinkClick r:id="rId4"/>
              </a:rPr>
              <a:t> </a:t>
            </a:r>
            <a:r>
              <a:rPr lang="sl-SI" u="sng" dirty="0" err="1">
                <a:effectLst/>
                <a:hlinkClick r:id="rId4"/>
              </a:rPr>
              <a:t>Collection</a:t>
            </a:r>
            <a:r>
              <a:rPr lang="sl-SI" u="sng" dirty="0">
                <a:effectLst/>
                <a:hlinkClick r:id="rId4"/>
              </a:rPr>
              <a:t>: </a:t>
            </a:r>
            <a:r>
              <a:rPr lang="sl-SI" u="sng" dirty="0" err="1">
                <a:effectLst/>
                <a:hlinkClick r:id="rId4"/>
              </a:rPr>
              <a:t>Esther</a:t>
            </a:r>
            <a:r>
              <a:rPr lang="sl-SI" dirty="0">
                <a:effectLst/>
              </a:rPr>
              <a:t> (1999; dober film, ki zvesto sledi SP zgodbi)</a:t>
            </a:r>
          </a:p>
          <a:p>
            <a:pPr lvl="0"/>
            <a:r>
              <a:rPr lang="sl-SI" u="sng" dirty="0" err="1">
                <a:effectLst/>
                <a:hlinkClick r:id="rId5"/>
              </a:rPr>
              <a:t>VeggieTales</a:t>
            </a:r>
            <a:r>
              <a:rPr lang="sl-SI" u="sng" dirty="0">
                <a:effectLst/>
                <a:hlinkClick r:id="rId5"/>
              </a:rPr>
              <a:t>: </a:t>
            </a:r>
            <a:r>
              <a:rPr lang="sl-SI" u="sng" dirty="0" err="1">
                <a:effectLst/>
                <a:hlinkClick r:id="rId5"/>
              </a:rPr>
              <a:t>Esther</a:t>
            </a:r>
            <a:r>
              <a:rPr lang="sl-SI" u="sng" dirty="0">
                <a:effectLst/>
                <a:hlinkClick r:id="rId5"/>
              </a:rPr>
              <a:t> … </a:t>
            </a:r>
            <a:r>
              <a:rPr lang="sl-SI" u="sng" dirty="0" err="1">
                <a:effectLst/>
                <a:hlinkClick r:id="rId5"/>
              </a:rPr>
              <a:t>The</a:t>
            </a:r>
            <a:r>
              <a:rPr lang="sl-SI" u="sng" dirty="0">
                <a:effectLst/>
                <a:hlinkClick r:id="rId5"/>
              </a:rPr>
              <a:t> </a:t>
            </a:r>
            <a:r>
              <a:rPr lang="sl-SI" u="sng" dirty="0" err="1">
                <a:effectLst/>
                <a:hlinkClick r:id="rId5"/>
              </a:rPr>
              <a:t>Girl</a:t>
            </a:r>
            <a:r>
              <a:rPr lang="sl-SI" u="sng" dirty="0">
                <a:effectLst/>
                <a:hlinkClick r:id="rId5"/>
              </a:rPr>
              <a:t> </a:t>
            </a:r>
            <a:r>
              <a:rPr lang="sl-SI" u="sng" dirty="0" err="1">
                <a:effectLst/>
                <a:hlinkClick r:id="rId5"/>
              </a:rPr>
              <a:t>Who</a:t>
            </a:r>
            <a:r>
              <a:rPr lang="sl-SI" u="sng" dirty="0">
                <a:effectLst/>
                <a:hlinkClick r:id="rId5"/>
              </a:rPr>
              <a:t> </a:t>
            </a:r>
            <a:r>
              <a:rPr lang="sl-SI" u="sng" dirty="0" err="1">
                <a:effectLst/>
                <a:hlinkClick r:id="rId5"/>
              </a:rPr>
              <a:t>Became</a:t>
            </a:r>
            <a:r>
              <a:rPr lang="sl-SI" u="sng" dirty="0">
                <a:effectLst/>
                <a:hlinkClick r:id="rId5"/>
              </a:rPr>
              <a:t> </a:t>
            </a:r>
            <a:r>
              <a:rPr lang="sl-SI" u="sng" dirty="0" err="1">
                <a:effectLst/>
                <a:hlinkClick r:id="rId5"/>
              </a:rPr>
              <a:t>Queen</a:t>
            </a:r>
            <a:r>
              <a:rPr lang="sl-SI" dirty="0">
                <a:effectLst/>
              </a:rPr>
              <a:t> (37-minutna risanka, 2000; kar svobodna interpretacija </a:t>
            </a:r>
            <a:r>
              <a:rPr lang="sl-SI" dirty="0">
                <a:effectLst/>
                <a:sym typeface="Wingdings" panose="05000000000000000000" pitchFamily="2" charset="2"/>
              </a:rPr>
              <a:t></a:t>
            </a:r>
            <a:r>
              <a:rPr lang="sl-SI" dirty="0">
                <a:effectLst/>
              </a:rPr>
              <a:t>)</a:t>
            </a:r>
          </a:p>
          <a:p>
            <a:pPr lvl="0"/>
            <a:r>
              <a:rPr lang="sl-SI" u="sng" dirty="0">
                <a:effectLst/>
                <a:hlinkClick r:id="rId6"/>
              </a:rPr>
              <a:t>One </a:t>
            </a:r>
            <a:r>
              <a:rPr lang="sl-SI" u="sng" dirty="0" err="1">
                <a:effectLst/>
                <a:hlinkClick r:id="rId6"/>
              </a:rPr>
              <a:t>Night</a:t>
            </a:r>
            <a:r>
              <a:rPr lang="sl-SI" u="sng" dirty="0">
                <a:effectLst/>
                <a:hlinkClick r:id="rId6"/>
              </a:rPr>
              <a:t> </a:t>
            </a:r>
            <a:r>
              <a:rPr lang="sl-SI" u="sng" dirty="0" err="1">
                <a:effectLst/>
                <a:hlinkClick r:id="rId6"/>
              </a:rPr>
              <a:t>with</a:t>
            </a:r>
            <a:r>
              <a:rPr lang="sl-SI" u="sng" dirty="0">
                <a:effectLst/>
                <a:hlinkClick r:id="rId6"/>
              </a:rPr>
              <a:t> </a:t>
            </a:r>
            <a:r>
              <a:rPr lang="sl-SI" u="sng" dirty="0" err="1">
                <a:effectLst/>
                <a:hlinkClick r:id="rId6"/>
              </a:rPr>
              <a:t>the</a:t>
            </a:r>
            <a:r>
              <a:rPr lang="sl-SI" u="sng" dirty="0">
                <a:effectLst/>
                <a:hlinkClick r:id="rId6"/>
              </a:rPr>
              <a:t> King</a:t>
            </a:r>
            <a:r>
              <a:rPr lang="sl-SI" dirty="0">
                <a:effectLst/>
              </a:rPr>
              <a:t> (2006; gledljiv novejši film, dobra produkcija, je pa precej svobodno interpretiran; mogoče za animatorje, z dodatno razlago)</a:t>
            </a:r>
          </a:p>
          <a:p>
            <a:pPr lvl="0"/>
            <a:r>
              <a:rPr lang="sl-SI" dirty="0" err="1">
                <a:effectLst/>
              </a:rPr>
              <a:t>The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Book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of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Esther</a:t>
            </a:r>
            <a:r>
              <a:rPr lang="sl-SI" dirty="0">
                <a:effectLst/>
              </a:rPr>
              <a:t> (2013) (</a:t>
            </a:r>
            <a:r>
              <a:rPr lang="sl-SI" u="sng" dirty="0">
                <a:effectLst/>
                <a:hlinkClick r:id="rId7"/>
              </a:rPr>
              <a:t>možno kupiti in pogledati preko spleta</a:t>
            </a:r>
            <a:r>
              <a:rPr lang="sl-SI" dirty="0" smtClean="0">
                <a:effectLst/>
              </a:rPr>
              <a:t>)</a:t>
            </a:r>
            <a:r>
              <a:rPr lang="sl-SI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266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364064"/>
            <a:ext cx="10353761" cy="1326321"/>
          </a:xfrm>
        </p:spPr>
        <p:txBody>
          <a:bodyPr/>
          <a:lstStyle/>
          <a:p>
            <a:r>
              <a:rPr lang="sl-SI" b="1" dirty="0" smtClean="0"/>
              <a:t>zgodovinsko in kulturno ozadje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3" y="2180496"/>
            <a:ext cx="5607172" cy="3974119"/>
          </a:xfrm>
        </p:spPr>
        <p:txBody>
          <a:bodyPr>
            <a:noAutofit/>
          </a:bodyPr>
          <a:lstStyle/>
          <a:p>
            <a:r>
              <a:rPr lang="sl-SI" sz="2100" b="1" dirty="0">
                <a:latin typeface="Bookman Old Style" panose="02050604050505020204" pitchFamily="18" charset="0"/>
              </a:rPr>
              <a:t>DOGAJANJE: </a:t>
            </a:r>
            <a:r>
              <a:rPr lang="sl-SI" sz="2100" dirty="0">
                <a:latin typeface="Bookman Old Style" panose="02050604050505020204" pitchFamily="18" charset="0"/>
              </a:rPr>
              <a:t>Preprosto judovsko dekle postane perzijska kraljica in v moči te svoje vloge reši svoje ljudstvo pred sovraštvom tujih narodov. </a:t>
            </a:r>
          </a:p>
          <a:p>
            <a:r>
              <a:rPr lang="sl-SI" sz="2100" b="1" dirty="0" smtClean="0">
                <a:latin typeface="Bookman Old Style" panose="02050604050505020204" pitchFamily="18" charset="0"/>
              </a:rPr>
              <a:t>ČAS DOGAJANJA: </a:t>
            </a:r>
            <a:r>
              <a:rPr lang="sl-SI" sz="2100" dirty="0" smtClean="0">
                <a:latin typeface="Bookman Old Style" panose="02050604050505020204" pitchFamily="18" charset="0"/>
              </a:rPr>
              <a:t>Vladanje kralja </a:t>
            </a:r>
            <a:r>
              <a:rPr lang="sl-SI" sz="2100" dirty="0" err="1" smtClean="0">
                <a:latin typeface="Bookman Old Style" panose="02050604050505020204" pitchFamily="18" charset="0"/>
              </a:rPr>
              <a:t>Kserksesa</a:t>
            </a:r>
            <a:r>
              <a:rPr lang="sl-SI" sz="2100" dirty="0" smtClean="0">
                <a:latin typeface="Bookman Old Style" panose="02050604050505020204" pitchFamily="18" charset="0"/>
              </a:rPr>
              <a:t> I. ali Ahasverja (ista oseba), ki je vladal med 486 in 465 pr. </a:t>
            </a:r>
            <a:r>
              <a:rPr lang="sl-SI" sz="2100" dirty="0">
                <a:latin typeface="Bookman Old Style" panose="02050604050505020204" pitchFamily="18" charset="0"/>
              </a:rPr>
              <a:t>Kr. </a:t>
            </a:r>
            <a:r>
              <a:rPr lang="sl-SI" sz="2100" dirty="0" smtClean="0">
                <a:latin typeface="Bookman Old Style" panose="02050604050505020204" pitchFamily="18" charset="0"/>
              </a:rPr>
              <a:t>(najširše sprejeta teorija</a:t>
            </a:r>
            <a:r>
              <a:rPr lang="sl-SI" sz="2100" dirty="0">
                <a:latin typeface="Bookman Old Style" panose="02050604050505020204" pitchFamily="18" charset="0"/>
              </a:rPr>
              <a:t>)</a:t>
            </a:r>
            <a:endParaRPr lang="sl-SI" sz="2100" dirty="0" smtClean="0">
              <a:latin typeface="Bookman Old Style" panose="02050604050505020204" pitchFamily="18" charset="0"/>
            </a:endParaRPr>
          </a:p>
          <a:p>
            <a:r>
              <a:rPr lang="sl-SI" sz="2100" b="1" dirty="0" smtClean="0">
                <a:latin typeface="Bookman Old Style" panose="02050604050505020204" pitchFamily="18" charset="0"/>
              </a:rPr>
              <a:t>KRAJ DOGAJANJA: </a:t>
            </a:r>
            <a:r>
              <a:rPr lang="sl-SI" sz="2100" dirty="0" smtClean="0">
                <a:latin typeface="Bookman Old Style" panose="02050604050505020204" pitchFamily="18" charset="0"/>
              </a:rPr>
              <a:t>Perzijska prestolnica </a:t>
            </a:r>
            <a:r>
              <a:rPr lang="sl-SI" sz="2100" dirty="0" err="1" smtClean="0">
                <a:latin typeface="Bookman Old Style" panose="02050604050505020204" pitchFamily="18" charset="0"/>
              </a:rPr>
              <a:t>Suze</a:t>
            </a:r>
            <a:r>
              <a:rPr lang="sl-SI" sz="2100" dirty="0" smtClean="0"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4098" name="Picture 2" descr="https://www.bible-history.com/maps/images/esther_persian_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5" y="2180495"/>
            <a:ext cx="5910612" cy="38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7 3.33333E-6 L -0.24779 -0.0819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9244" y="2455333"/>
            <a:ext cx="9733512" cy="1054630"/>
          </a:xfrm>
        </p:spPr>
        <p:txBody>
          <a:bodyPr/>
          <a:lstStyle/>
          <a:p>
            <a:r>
              <a:rPr lang="sl-SI" b="1" dirty="0" smtClean="0"/>
              <a:t>Hvala za pozornost! </a:t>
            </a:r>
            <a:r>
              <a:rPr lang="sl-SI" b="1" dirty="0" smtClean="0">
                <a:sym typeface="Wingdings" panose="05000000000000000000" pitchFamily="2" charset="2"/>
              </a:rPr>
              <a:t>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1078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1921934"/>
            <a:ext cx="11029615" cy="4232682"/>
          </a:xfrm>
        </p:spPr>
        <p:txBody>
          <a:bodyPr>
            <a:noAutofit/>
          </a:bodyPr>
          <a:lstStyle/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Na začetku 6. st. pr. Kr. (597 – 582) Izrael, ki je bil prej asirska vazalna država, zavzame babilonski imperij. Izrael je poražen, velik del prebivalstva pa je odpeljan v Babilon v suženjstvo.</a:t>
            </a:r>
          </a:p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Leta 539 pr. Kr. Babilon premaga perzijski kralj </a:t>
            </a:r>
            <a:r>
              <a:rPr lang="sl-SI" sz="2300" dirty="0" err="1" smtClean="0">
                <a:latin typeface="Bookman Old Style" panose="02050604050505020204" pitchFamily="18" charset="0"/>
              </a:rPr>
              <a:t>Kir</a:t>
            </a:r>
            <a:r>
              <a:rPr lang="sl-SI" sz="2300" dirty="0" smtClean="0">
                <a:latin typeface="Bookman Old Style" panose="02050604050505020204" pitchFamily="18" charset="0"/>
              </a:rPr>
              <a:t>. Ta dovoli oz. spodbudi, da se večina izgnanih Judov iz Babilona vrne v Izrael, saj je želel okrepiti to deželo (glej Izaijevo knjigo) </a:t>
            </a:r>
          </a:p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Perzija je bila ogromen imperij, kotel najrazličnejših kultur in narodov. Edini tekmec je bil Egipt, ki si ga je za neko obdobje tudi podredil. </a:t>
            </a:r>
          </a:p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Perzijo je uničil Aleksander Veliki leta 333 pr. Kr. 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913795" y="364064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zgodovinsko in kulturno ozadje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32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2045024"/>
            <a:ext cx="11029615" cy="4288037"/>
          </a:xfrm>
        </p:spPr>
        <p:txBody>
          <a:bodyPr>
            <a:noAutofit/>
          </a:bodyPr>
          <a:lstStyle/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Estera in njen bratranec </a:t>
            </a:r>
            <a:r>
              <a:rPr lang="sl-SI" sz="2300" dirty="0" err="1" smtClean="0">
                <a:latin typeface="Bookman Old Style" panose="02050604050505020204" pitchFamily="18" charset="0"/>
              </a:rPr>
              <a:t>Mordohaj</a:t>
            </a:r>
            <a:r>
              <a:rPr lang="sl-SI" sz="2300" dirty="0" smtClean="0">
                <a:latin typeface="Bookman Old Style" panose="02050604050505020204" pitchFamily="18" charset="0"/>
              </a:rPr>
              <a:t> sta bila potomca v Babilon izgnanih Judov, ki se niso vrnili v Izrael pod </a:t>
            </a:r>
            <a:r>
              <a:rPr lang="sl-SI" sz="2300" dirty="0" err="1" smtClean="0">
                <a:latin typeface="Bookman Old Style" panose="02050604050505020204" pitchFamily="18" charset="0"/>
              </a:rPr>
              <a:t>Kirom</a:t>
            </a:r>
            <a:r>
              <a:rPr lang="sl-SI" sz="2300" dirty="0" smtClean="0">
                <a:latin typeface="Bookman Old Style" panose="02050604050505020204" pitchFamily="18" charset="0"/>
              </a:rPr>
              <a:t>. </a:t>
            </a:r>
          </a:p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Kralj Ahasver je bil eden od </a:t>
            </a:r>
            <a:r>
              <a:rPr lang="sl-SI" sz="2300" dirty="0" err="1" smtClean="0">
                <a:latin typeface="Bookman Old Style" panose="02050604050505020204" pitchFamily="18" charset="0"/>
              </a:rPr>
              <a:t>Kirovih</a:t>
            </a:r>
            <a:r>
              <a:rPr lang="sl-SI" sz="2300" dirty="0" smtClean="0">
                <a:latin typeface="Bookman Old Style" panose="02050604050505020204" pitchFamily="18" charset="0"/>
              </a:rPr>
              <a:t> naslednikov.</a:t>
            </a:r>
          </a:p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Perzijski kralj: absolutna oblast, čaščen skorajda po božje. </a:t>
            </a:r>
          </a:p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Kljub temu v nevarnosti državnega udara, atentata itd.</a:t>
            </a:r>
          </a:p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Posledica: smrtna kazen za kogarkoli, ki bi se kralju približal nepovabljen, razen če se ga je ta usmilil.</a:t>
            </a:r>
          </a:p>
          <a:p>
            <a:pPr lvl="1"/>
            <a:r>
              <a:rPr lang="sl-SI" sz="2300" dirty="0" smtClean="0">
                <a:latin typeface="Bookman Old Style" panose="02050604050505020204" pitchFamily="18" charset="0"/>
              </a:rPr>
              <a:t>Drug značilen zakon: Uredba, ki jo je uradno razglasil kralj, ni mogla biti preklicana, tudi s strani kralja ne.  </a:t>
            </a:r>
            <a:endParaRPr lang="sl-SI" sz="2300" dirty="0">
              <a:latin typeface="Bookman Old Style" panose="02050604050505020204" pitchFamily="18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913795" y="364064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zgodovinsko in kulturno ozadje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1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2913" y="859766"/>
            <a:ext cx="6187556" cy="51261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8000" cap="none" dirty="0" smtClean="0">
                <a:solidFill>
                  <a:schemeClr val="accent6">
                    <a:lumMod val="50000"/>
                  </a:schemeClr>
                </a:solidFill>
                <a:latin typeface="Informal Roman" panose="030604020304060B0204" pitchFamily="66" charset="0"/>
              </a:rPr>
              <a:t>Oratorijska </a:t>
            </a:r>
            <a:r>
              <a:rPr lang="sl-SI" sz="8000" cap="none" dirty="0">
                <a:solidFill>
                  <a:schemeClr val="accent6">
                    <a:lumMod val="50000"/>
                  </a:schemeClr>
                </a:solidFill>
                <a:latin typeface="Informal Roman" panose="030604020304060B0204" pitchFamily="66" charset="0"/>
              </a:rPr>
              <a:t>E</a:t>
            </a:r>
            <a:r>
              <a:rPr lang="sl-SI" sz="8000" cap="none" dirty="0" smtClean="0">
                <a:solidFill>
                  <a:schemeClr val="accent6">
                    <a:lumMod val="50000"/>
                  </a:schemeClr>
                </a:solidFill>
                <a:latin typeface="Informal Roman" panose="030604020304060B0204" pitchFamily="66" charset="0"/>
              </a:rPr>
              <a:t>stera </a:t>
            </a:r>
            <a:br>
              <a:rPr lang="sl-SI" sz="8000" cap="none" dirty="0" smtClean="0">
                <a:solidFill>
                  <a:schemeClr val="accent6">
                    <a:lumMod val="50000"/>
                  </a:schemeClr>
                </a:solidFill>
                <a:latin typeface="Informal Roman" panose="030604020304060B0204" pitchFamily="66" charset="0"/>
              </a:rPr>
            </a:br>
            <a:r>
              <a:rPr lang="sl-SI" sz="8000" cap="none" dirty="0" smtClean="0">
                <a:solidFill>
                  <a:schemeClr val="accent6">
                    <a:lumMod val="50000"/>
                  </a:schemeClr>
                </a:solidFill>
                <a:latin typeface="Informal Roman" panose="030604020304060B0204" pitchFamily="66" charset="0"/>
              </a:rPr>
              <a:t>in </a:t>
            </a:r>
            <a:br>
              <a:rPr lang="sl-SI" sz="8000" cap="none" dirty="0" smtClean="0">
                <a:solidFill>
                  <a:schemeClr val="accent6">
                    <a:lumMod val="50000"/>
                  </a:schemeClr>
                </a:solidFill>
                <a:latin typeface="Informal Roman" panose="030604020304060B0204" pitchFamily="66" charset="0"/>
              </a:rPr>
            </a:br>
            <a:r>
              <a:rPr lang="sl-SI" sz="8000" cap="none" dirty="0" smtClean="0">
                <a:solidFill>
                  <a:schemeClr val="accent6">
                    <a:lumMod val="50000"/>
                  </a:schemeClr>
                </a:solidFill>
                <a:latin typeface="Informal Roman" panose="030604020304060B0204" pitchFamily="66" charset="0"/>
              </a:rPr>
              <a:t>njene odločitve</a:t>
            </a:r>
            <a:endParaRPr lang="sl-SI" sz="8000" cap="none" dirty="0">
              <a:solidFill>
                <a:schemeClr val="accent6">
                  <a:lumMod val="50000"/>
                </a:schemeClr>
              </a:solidFill>
              <a:latin typeface="Informal Roman" panose="030604020304060B0204" pitchFamily="66" charset="0"/>
            </a:endParaRPr>
          </a:p>
        </p:txBody>
      </p:sp>
      <p:pic>
        <p:nvPicPr>
          <p:cNvPr id="2050" name="Picture 2" descr="Rezultat iskanja slik za queen esth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1"/>
          <a:stretch/>
        </p:blipFill>
        <p:spPr bwMode="auto">
          <a:xfrm>
            <a:off x="-344118" y="606726"/>
            <a:ext cx="5982758" cy="523875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2885034" y="474093"/>
            <a:ext cx="6134983" cy="5872893"/>
            <a:chOff x="3531478" y="1024772"/>
            <a:chExt cx="4911106" cy="4701300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593" y="1024772"/>
              <a:ext cx="3978599" cy="3736656"/>
            </a:xfrm>
            <a:prstGeom prst="rect">
              <a:avLst/>
            </a:prstGeom>
          </p:spPr>
        </p:pic>
        <p:sp>
          <p:nvSpPr>
            <p:cNvPr id="6" name="Naslov 1"/>
            <p:cNvSpPr txBox="1">
              <a:spLocks/>
            </p:cNvSpPr>
            <p:nvPr/>
          </p:nvSpPr>
          <p:spPr>
            <a:xfrm>
              <a:off x="3531478" y="3773456"/>
              <a:ext cx="4911106" cy="19526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400" b="1" i="0" kern="1200" cap="all">
                  <a:solidFill>
                    <a:schemeClr val="tx1"/>
                  </a:solidFill>
                  <a:effectLst>
                    <a:outerShdw blurRad="50800" dist="63500" dir="2700000" algn="tl" rotWithShape="0">
                      <a:srgbClr val="000000">
                        <a:alpha val="48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sl-SI" sz="9200" cap="none" spc="5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Games</a:t>
              </a:r>
              <a:endParaRPr lang="sl-SI" sz="9200" cap="none" spc="5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4" y="692137"/>
            <a:ext cx="10353762" cy="1192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Perzijski kralj Ahasver se odloči, da je čas, da se poroči. </a:t>
            </a:r>
          </a:p>
          <a:p>
            <a:pPr marL="0" indent="0">
              <a:buNone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Da bi izbral ženo: </a:t>
            </a:r>
            <a:endParaRPr lang="sl-SI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1020313" y="3417457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pod krinko odpravi </a:t>
            </a:r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ulice, kjer sreča Estero in se vanjo zaljubi na prvi </a:t>
            </a:r>
            <a:r>
              <a:rPr lang="sl-SI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pogled.</a:t>
            </a:r>
            <a:endParaRPr lang="sl-SI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jeni pravokotnik 7">
            <a:hlinkClick r:id="rId4" action="ppaction://hlinksldjump"/>
          </p:cNvPr>
          <p:cNvSpPr/>
          <p:nvPr/>
        </p:nvSpPr>
        <p:spPr>
          <a:xfrm>
            <a:off x="7850101" y="3417456"/>
            <a:ext cx="3417455" cy="274319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Na dvor pokliče vsa vrla mlada dekleta, izmed katerih mu v oči najbolj pade Estera.</a:t>
            </a:r>
          </a:p>
        </p:txBody>
      </p:sp>
      <p:pic>
        <p:nvPicPr>
          <p:cNvPr id="5130" name="Picture 10" descr="Rezultat iskanja slik za question mark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76" y="3448287"/>
            <a:ext cx="1580516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2"/>
          <p:cNvSpPr txBox="1">
            <a:spLocks/>
          </p:cNvSpPr>
          <p:nvPr/>
        </p:nvSpPr>
        <p:spPr>
          <a:xfrm>
            <a:off x="772127" y="760520"/>
            <a:ext cx="10353762" cy="199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je šel kralj mimo nje, se je Estera skrila, saj si ni želela postati kraljica. Namesto vanjo se je Ahasver na ulici zagledal v lepo </a:t>
            </a:r>
            <a:r>
              <a:rPr lang="sl-SI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Asirko</a:t>
            </a: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979154" y="2522951"/>
            <a:ext cx="10353762" cy="1192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960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GAME OVER</a:t>
            </a:r>
            <a:endParaRPr lang="sl-SI" sz="9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7" name="Zaobljeni pravokotnik 6">
            <a:hlinkClick r:id="rId3" action="ppaction://hlinksldjump"/>
          </p:cNvPr>
          <p:cNvSpPr/>
          <p:nvPr/>
        </p:nvSpPr>
        <p:spPr>
          <a:xfrm>
            <a:off x="3482107" y="4493046"/>
            <a:ext cx="5347855" cy="16576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Load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latest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 </a:t>
            </a:r>
            <a:r>
              <a:rPr lang="sl-SI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save</a:t>
            </a:r>
            <a:r>
              <a:rPr lang="sl-SI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613467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1189</TotalTime>
  <Words>1713</Words>
  <Application>Microsoft Office PowerPoint</Application>
  <PresentationFormat>Širokozaslonsko</PresentationFormat>
  <Paragraphs>163</Paragraphs>
  <Slides>40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8" baseType="lpstr">
      <vt:lpstr>Adobe Gothic Std B</vt:lpstr>
      <vt:lpstr>Arial</vt:lpstr>
      <vt:lpstr>Arial Black</vt:lpstr>
      <vt:lpstr>Bookman Old Style</vt:lpstr>
      <vt:lpstr>Informal Roman</vt:lpstr>
      <vt:lpstr>Rockwell</vt:lpstr>
      <vt:lpstr>Wingdings</vt:lpstr>
      <vt:lpstr>Damask</vt:lpstr>
      <vt:lpstr>Kraljica  estera</vt:lpstr>
      <vt:lpstr>Esterina knjiga </vt:lpstr>
      <vt:lpstr>Esterina knjiga </vt:lpstr>
      <vt:lpstr>zgodovinsko in kulturno ozadje</vt:lpstr>
      <vt:lpstr>PowerPointova predstavitev</vt:lpstr>
      <vt:lpstr>PowerPointova predstavitev</vt:lpstr>
      <vt:lpstr>Oratorijska Estera  in  njene odločitve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ČESTITKE! Judje in Estera so rešeni!</vt:lpstr>
      <vt:lpstr>Razlike med SP in oratorijsko zgodbo</vt:lpstr>
      <vt:lpstr>6 sporočil za življenje:</vt:lpstr>
      <vt:lpstr>Zgodba in vrednote po dnevih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Filmi o Esteri</vt:lpstr>
      <vt:lpstr>Hvala za pozornost!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klepec</dc:title>
  <dc:creator>SMP</dc:creator>
  <cp:lastModifiedBy>Salezijanska mladina</cp:lastModifiedBy>
  <cp:revision>71</cp:revision>
  <dcterms:created xsi:type="dcterms:W3CDTF">2018-10-03T11:20:44Z</dcterms:created>
  <dcterms:modified xsi:type="dcterms:W3CDTF">2020-03-10T07:12:24Z</dcterms:modified>
</cp:coreProperties>
</file>