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6" r:id="rId2"/>
    <p:sldId id="278" r:id="rId3"/>
    <p:sldId id="277" r:id="rId4"/>
    <p:sldId id="275" r:id="rId5"/>
    <p:sldId id="273" r:id="rId6"/>
    <p:sldId id="274" r:id="rId7"/>
    <p:sldId id="267" r:id="rId8"/>
    <p:sldId id="260" r:id="rId9"/>
    <p:sldId id="259" r:id="rId10"/>
    <p:sldId id="268" r:id="rId11"/>
    <p:sldId id="257" r:id="rId12"/>
    <p:sldId id="269" r:id="rId13"/>
    <p:sldId id="271" r:id="rId14"/>
    <p:sldId id="263" r:id="rId15"/>
    <p:sldId id="272" r:id="rId16"/>
    <p:sldId id="262" r:id="rId17"/>
    <p:sldId id="261" r:id="rId18"/>
    <p:sldId id="264" r:id="rId19"/>
    <p:sldId id="265" r:id="rId2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re Babnik" initials="JB" lastIdx="2" clrIdx="0">
    <p:extLst>
      <p:ext uri="{19B8F6BF-5375-455C-9EA6-DF929625EA0E}">
        <p15:presenceInfo xmlns:p15="http://schemas.microsoft.com/office/powerpoint/2012/main" userId="e5e8d7d780f1a4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ED4B0-5317-48EB-859A-3FD6CFDCB83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E88D-3A12-4A40-9261-8545867760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284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E88D-3A12-4A40-9261-854586776013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698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E88D-3A12-4A40-9261-854586776013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830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E88D-3A12-4A40-9261-854586776013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870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E88D-3A12-4A40-9261-854586776013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294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325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140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327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321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4018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088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533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154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556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268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713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D0634-9258-49C9-A3DD-5F950FF81451}" type="datetimeFigureOut">
              <a:rPr lang="sl-SI" smtClean="0"/>
              <a:t>29. 04. 2021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E9407-9531-46CB-9EEE-06FEC79103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072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VovTvDjjC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youtube.com/watch?v=4G4sj8hUVaY" TargetMode="External"/><Relationship Id="rId4" Type="http://schemas.openxmlformats.org/officeDocument/2006/relationships/hyperlink" Target="http://www.shroud.com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383E09D-F879-42E1-BCA5-B64F5D240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9148" r="11674" b="9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5C437CA5-384F-457D-8371-B7F2F6B4D95D}"/>
              </a:ext>
            </a:extLst>
          </p:cNvPr>
          <p:cNvSpPr txBox="1"/>
          <p:nvPr/>
        </p:nvSpPr>
        <p:spPr>
          <a:xfrm>
            <a:off x="7644384" y="6154284"/>
            <a:ext cx="1499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dirty="0">
                <a:solidFill>
                  <a:schemeClr val="bg1"/>
                </a:solidFill>
              </a:rPr>
              <a:t>A</a:t>
            </a:r>
            <a:r>
              <a:rPr lang="sl-SI" b="1" dirty="0">
                <a:solidFill>
                  <a:schemeClr val="bg1"/>
                </a:solidFill>
              </a:rPr>
              <a:t>S april 2021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4607755F-FC8B-4A4D-904F-9AA0239D06C2}"/>
              </a:ext>
            </a:extLst>
          </p:cNvPr>
          <p:cNvSpPr/>
          <p:nvPr/>
        </p:nvSpPr>
        <p:spPr>
          <a:xfrm>
            <a:off x="1409700" y="6019925"/>
            <a:ext cx="5800725" cy="63805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GOSPOD, TVOJE OBLIČJE IŠČEM</a:t>
            </a:r>
            <a:endParaRPr lang="sl-SI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15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>
            <a:extLst>
              <a:ext uri="{FF2B5EF4-FFF2-40B4-BE49-F238E27FC236}">
                <a16:creationId xmlns:a16="http://schemas.microsoft.com/office/drawing/2014/main" id="{38ADC4BD-2D3C-44A8-A4E9-77BFFD682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" y="2742021"/>
            <a:ext cx="9147600" cy="2444411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028336E-2673-45FB-AF89-DBD965F9E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" y="2742026"/>
            <a:ext cx="9147560" cy="2444400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3F4FADB4-88E7-4296-9617-FA3317274407}"/>
              </a:ext>
            </a:extLst>
          </p:cNvPr>
          <p:cNvSpPr txBox="1"/>
          <p:nvPr/>
        </p:nvSpPr>
        <p:spPr>
          <a:xfrm>
            <a:off x="31554" y="2412416"/>
            <a:ext cx="9080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LUKNJE, KI JIH JE POVZROČIL POŽAR </a:t>
            </a:r>
            <a:r>
              <a:rPr lang="sl-SI" b="1" dirty="0">
                <a:effectLst/>
                <a:ea typeface="Times New Roman" panose="02020603050405020304" pitchFamily="18" charset="0"/>
              </a:rPr>
              <a:t>leta 1532.</a:t>
            </a:r>
            <a:endParaRPr lang="sl-SI" dirty="0"/>
          </a:p>
        </p:txBody>
      </p:sp>
      <p:sp>
        <p:nvSpPr>
          <p:cNvPr id="39" name="PoljeZBesedilom 38">
            <a:extLst>
              <a:ext uri="{FF2B5EF4-FFF2-40B4-BE49-F238E27FC236}">
                <a16:creationId xmlns:a16="http://schemas.microsoft.com/office/drawing/2014/main" id="{C3B2BCA9-DD40-4F06-B17C-1C2F5B6F72C7}"/>
              </a:ext>
            </a:extLst>
          </p:cNvPr>
          <p:cNvSpPr txBox="1"/>
          <p:nvPr/>
        </p:nvSpPr>
        <p:spPr>
          <a:xfrm>
            <a:off x="0" y="5083404"/>
            <a:ext cx="9147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i="1" dirty="0">
                <a:effectLst/>
                <a:ea typeface="Times New Roman" panose="02020603050405020304" pitchFamily="18" charset="0"/>
              </a:rPr>
              <a:t>V požaru se je </a:t>
            </a:r>
            <a:r>
              <a:rPr lang="sl-SI" i="1" dirty="0">
                <a:ea typeface="Times New Roman" panose="02020603050405020304" pitchFamily="18" charset="0"/>
              </a:rPr>
              <a:t>začela taliti srebrna skrinja, v kateri je bil spravljen prt. </a:t>
            </a:r>
            <a:br>
              <a:rPr lang="sl-SI" i="1" dirty="0">
                <a:ea typeface="Times New Roman" panose="02020603050405020304" pitchFamily="18" charset="0"/>
              </a:rPr>
            </a:br>
            <a:r>
              <a:rPr lang="sl-SI" i="1" dirty="0">
                <a:ea typeface="Times New Roman" panose="02020603050405020304" pitchFamily="18" charset="0"/>
              </a:rPr>
              <a:t>Staljena kovina je kapljala skozi prt ter ga poškodovala. </a:t>
            </a:r>
          </a:p>
          <a:p>
            <a:pPr algn="ctr"/>
            <a:r>
              <a:rPr lang="sl-SI" i="1" dirty="0">
                <a:ea typeface="Times New Roman" panose="02020603050405020304" pitchFamily="18" charset="0"/>
              </a:rPr>
              <a:t>Luknje so simetrično razporejene, ker je bil prt zložen in večkrat prepognjen </a:t>
            </a:r>
            <a:br>
              <a:rPr lang="sl-SI" i="1" dirty="0">
                <a:ea typeface="Times New Roman" panose="02020603050405020304" pitchFamily="18" charset="0"/>
              </a:rPr>
            </a:br>
            <a:r>
              <a:rPr lang="sl-SI" i="1" dirty="0">
                <a:ea typeface="Times New Roman" panose="02020603050405020304" pitchFamily="18" charset="0"/>
              </a:rPr>
              <a:t>tako da je staljena kovina naredila luknje na več koncih hkrati.</a:t>
            </a:r>
          </a:p>
          <a:p>
            <a:pPr algn="ctr"/>
            <a:r>
              <a:rPr lang="sl-SI" i="1" dirty="0">
                <a:ea typeface="Times New Roman" panose="02020603050405020304" pitchFamily="18" charset="0"/>
              </a:rPr>
              <a:t> </a:t>
            </a:r>
            <a:r>
              <a:rPr lang="sl-SI" i="1" dirty="0">
                <a:effectLst/>
                <a:ea typeface="Times New Roman" panose="02020603050405020304" pitchFamily="18" charset="0"/>
              </a:rPr>
              <a:t>S</a:t>
            </a:r>
            <a:r>
              <a:rPr lang="sl-SI" i="1" dirty="0"/>
              <a:t>estre klarise iz </a:t>
            </a:r>
            <a:r>
              <a:rPr lang="sl-SI" i="1" dirty="0" err="1"/>
              <a:t>Chambery</a:t>
            </a:r>
            <a:r>
              <a:rPr lang="sl-SI" i="1" dirty="0"/>
              <a:t>-ja so po požaru zakrpale sežgane dele s trikotnimi krpami. </a:t>
            </a:r>
            <a:br>
              <a:rPr lang="sl-SI" i="1" dirty="0"/>
            </a:br>
            <a:r>
              <a:rPr lang="sl-SI" i="1" dirty="0"/>
              <a:t>L. 2002 so restavratorji trikotne krpe zamenjali z drugo podlogo.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335A06F-43BA-487E-95AC-CAD50B1D5C5B}"/>
              </a:ext>
            </a:extLst>
          </p:cNvPr>
          <p:cNvSpPr txBox="1"/>
          <p:nvPr/>
        </p:nvSpPr>
        <p:spPr>
          <a:xfrm>
            <a:off x="80836" y="0"/>
            <a:ext cx="89823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/>
              <a:t>Domnevni umetnik oz. slikar Jezusovega mrtvaškega prta bi moral biti izjemen mojster, </a:t>
            </a:r>
            <a:br>
              <a:rPr lang="sl-SI" dirty="0"/>
            </a:br>
            <a:r>
              <a:rPr lang="sl-SI" dirty="0"/>
              <a:t>da bi podobo človeka narisal v negativu. Zakaj bi se sploh risal v negativu? </a:t>
            </a:r>
          </a:p>
          <a:p>
            <a:pPr algn="ctr"/>
            <a:r>
              <a:rPr lang="sl-SI" dirty="0"/>
              <a:t>L. 1978 je mednarodna ekipa znanstvenikov v okviru STURP raziskovalnega projekta izvedla številne raziskave na prtu. Niso uspeli ugotoviti s čim bi bila podoba na prt narisana. </a:t>
            </a:r>
          </a:p>
          <a:p>
            <a:pPr algn="ctr"/>
            <a:r>
              <a:rPr lang="sl-SI" dirty="0"/>
              <a:t>Pri sledovih ran je jasno, da gre za človeško kri. Pri obrisu podobe pa ne vedo kako je narejena. </a:t>
            </a:r>
          </a:p>
          <a:p>
            <a:pPr algn="ctr"/>
            <a:r>
              <a:rPr lang="sl-SI" dirty="0"/>
              <a:t>Tudi drugi so poskušali uporabiti različne sodobne metode risanja, žarčenja, nanašanja ipd., </a:t>
            </a:r>
            <a:br>
              <a:rPr lang="sl-SI" dirty="0"/>
            </a:br>
            <a:r>
              <a:rPr lang="sl-SI" dirty="0"/>
              <a:t>da bi izdelali odtis, kakršen je na torinskem prtu, a so bili do sedaj neuspešni.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95B0D25-EA94-40E3-B9C2-2F2B389D840D}"/>
              </a:ext>
            </a:extLst>
          </p:cNvPr>
          <p:cNvSpPr txBox="1"/>
          <p:nvPr/>
        </p:nvSpPr>
        <p:spPr>
          <a:xfrm>
            <a:off x="896798" y="2045544"/>
            <a:ext cx="7350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/>
              <a:t>Preden nadaljujemo, si poglejmo druge sledove na prtu, ki niso del podobe.</a:t>
            </a:r>
          </a:p>
        </p:txBody>
      </p:sp>
    </p:spTree>
    <p:extLst>
      <p:ext uri="{BB962C8B-B14F-4D97-AF65-F5344CB8AC3E}">
        <p14:creationId xmlns:p14="http://schemas.microsoft.com/office/powerpoint/2010/main" val="8153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9" grpId="0" build="p"/>
      <p:bldP spid="6" grpId="0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0B677341-60E6-465A-A6A8-BCBB1A283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" y="312066"/>
            <a:ext cx="9112407" cy="2435006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8217E6B3-B4A1-4A9E-A77D-4CA82E429C49}"/>
              </a:ext>
            </a:extLst>
          </p:cNvPr>
          <p:cNvSpPr txBox="1"/>
          <p:nvPr/>
        </p:nvSpPr>
        <p:spPr>
          <a:xfrm>
            <a:off x="63145" y="0"/>
            <a:ext cx="9112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MADEŽI VODE</a:t>
            </a:r>
            <a:endParaRPr lang="sl-SI" sz="20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78BF981B-DF4B-45BB-A3ED-6897C82D4E62}"/>
              </a:ext>
            </a:extLst>
          </p:cNvPr>
          <p:cNvSpPr txBox="1"/>
          <p:nvPr/>
        </p:nvSpPr>
        <p:spPr>
          <a:xfrm>
            <a:off x="15771" y="2750418"/>
            <a:ext cx="9112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i="1" dirty="0">
                <a:effectLst/>
                <a:ea typeface="Times New Roman" panose="02020603050405020304" pitchFamily="18" charset="0"/>
              </a:rPr>
              <a:t>Nastali so zaradi gašenja med požarom 1532. Nekaj madežev je nastalo ob drugih okoliščinah.</a:t>
            </a:r>
            <a:endParaRPr lang="sl-SI" i="1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B6503FAF-9C89-468B-8F5F-4C919B3C4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" y="308720"/>
            <a:ext cx="9112407" cy="2435006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7450FC7D-9CD9-49A0-9C8A-5DB33922DFC6}"/>
              </a:ext>
            </a:extLst>
          </p:cNvPr>
          <p:cNvSpPr/>
          <p:nvPr/>
        </p:nvSpPr>
        <p:spPr>
          <a:xfrm>
            <a:off x="190494" y="3244334"/>
            <a:ext cx="9144000" cy="4001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sl-SI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ZNAMENJA ZOGLENELOSTI BLAGA </a:t>
            </a:r>
            <a:r>
              <a:rPr lang="sl-SI" dirty="0">
                <a:effectLst/>
                <a:ea typeface="Times New Roman" panose="02020603050405020304" pitchFamily="18" charset="0"/>
              </a:rPr>
              <a:t>zaradi požara.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01593AE9-0D56-41E2-875A-962156FC76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66948"/>
            <a:ext cx="9143998" cy="2443448"/>
          </a:xfrm>
          <a:prstGeom prst="rect">
            <a:avLst/>
          </a:prstGeom>
        </p:spPr>
      </p:pic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236285FF-3CDE-49AE-B929-9D7B79F6450A}"/>
              </a:ext>
            </a:extLst>
          </p:cNvPr>
          <p:cNvSpPr txBox="1"/>
          <p:nvPr/>
        </p:nvSpPr>
        <p:spPr>
          <a:xfrm>
            <a:off x="1695443" y="6057113"/>
            <a:ext cx="6988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360680" algn="l"/>
              </a:tabLst>
            </a:pPr>
            <a:r>
              <a:rPr lang="sl-SI" dirty="0">
                <a:effectLst/>
                <a:ea typeface="Times New Roman" panose="02020603050405020304" pitchFamily="18" charset="0"/>
              </a:rPr>
              <a:t>Analiza cvetnega prahu, ki so ga našli na prtu, potrjuje hipotezo, da se je nahajal na palestinskem in bližnje-vzhodnem področju.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11B09AFB-697F-4474-839A-49BA36083ECB}"/>
              </a:ext>
            </a:extLst>
          </p:cNvPr>
          <p:cNvSpPr/>
          <p:nvPr/>
        </p:nvSpPr>
        <p:spPr>
          <a:xfrm>
            <a:off x="-482955" y="6195613"/>
            <a:ext cx="2514956" cy="4001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sl-SI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CVETNI PRAH</a:t>
            </a:r>
            <a:endParaRPr lang="sl-SI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EAAA817A-48F2-4254-BEE5-885B51B20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" y="3580642"/>
            <a:ext cx="9144000" cy="24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5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2DA03E90-007B-4DE1-A969-6B37459DD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" y="1592141"/>
            <a:ext cx="9157365" cy="244702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FBE973A-E043-4FFD-9F88-1D30A92D6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" y="1592141"/>
            <a:ext cx="9157367" cy="244702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7930B33-7632-41C1-B3C1-AC32EF452EBB}"/>
              </a:ext>
            </a:extLst>
          </p:cNvPr>
          <p:cNvSpPr txBox="1"/>
          <p:nvPr/>
        </p:nvSpPr>
        <p:spPr>
          <a:xfrm>
            <a:off x="108965" y="87381"/>
            <a:ext cx="906419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MADEŽI KRVI</a:t>
            </a:r>
          </a:p>
          <a:p>
            <a:pPr algn="ctr"/>
            <a:r>
              <a:rPr lang="sl-SI" dirty="0">
                <a:effectLst/>
                <a:ea typeface="Times New Roman" panose="02020603050405020304" pitchFamily="18" charset="0"/>
              </a:rPr>
              <a:t>Oblika in barva krvnih madežev sta drugačna od odtisa telesa. </a:t>
            </a:r>
          </a:p>
          <a:p>
            <a:pPr algn="ctr"/>
            <a:r>
              <a:rPr lang="sl-SI" dirty="0">
                <a:ea typeface="Times New Roman" panose="02020603050405020304" pitchFamily="18" charset="0"/>
              </a:rPr>
              <a:t>Odtis telesa je v negativu, medtem ko so sledovi krvi v pozitivu.</a:t>
            </a:r>
            <a:endParaRPr lang="sl-SI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sl-SI" dirty="0">
                <a:solidFill>
                  <a:srgbClr val="222222"/>
                </a:solidFill>
                <a:latin typeface="Google Sans"/>
              </a:rPr>
              <a:t>Gre za posušene sledove človeške krvi.  </a:t>
            </a:r>
            <a:r>
              <a:rPr lang="sl-SI" dirty="0">
                <a:effectLst/>
                <a:ea typeface="Times New Roman" panose="02020603050405020304" pitchFamily="18" charset="0"/>
              </a:rPr>
              <a:t>Barva je modrikasto rdečkasta in v jasnih obrisih,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ki so šibkejši proti zunanjosti madeža. </a:t>
            </a:r>
            <a:r>
              <a:rPr lang="sl-SI" dirty="0">
                <a:ea typeface="Times New Roman" panose="02020603050405020304" pitchFamily="18" charset="0"/>
              </a:rPr>
              <a:t>Oglejmo si jih intenzivneje označene.</a:t>
            </a:r>
            <a:r>
              <a:rPr lang="sl-SI" dirty="0"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2D822BB4-01DC-4089-8E26-DEFF11361A74}"/>
              </a:ext>
            </a:extLst>
          </p:cNvPr>
          <p:cNvSpPr txBox="1"/>
          <p:nvPr/>
        </p:nvSpPr>
        <p:spPr>
          <a:xfrm>
            <a:off x="1815885" y="4144518"/>
            <a:ext cx="71513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222222"/>
                </a:solidFill>
                <a:latin typeface="Google Sans"/>
              </a:rPr>
              <a:t>Kri je krvne skupine AB. </a:t>
            </a:r>
          </a:p>
          <a:p>
            <a:r>
              <a:rPr lang="sl-SI" dirty="0">
                <a:solidFill>
                  <a:srgbClr val="222222"/>
                </a:solidFill>
                <a:latin typeface="Google Sans"/>
              </a:rPr>
              <a:t>Isto krvno skupina najdemo tudi v evharističnem čudežu </a:t>
            </a:r>
            <a:r>
              <a:rPr lang="sl-SI" dirty="0" err="1">
                <a:solidFill>
                  <a:srgbClr val="222222"/>
                </a:solidFill>
                <a:latin typeface="Google Sans"/>
              </a:rPr>
              <a:t>Lanciano</a:t>
            </a:r>
            <a:r>
              <a:rPr lang="sl-SI" dirty="0">
                <a:solidFill>
                  <a:srgbClr val="222222"/>
                </a:solidFill>
                <a:latin typeface="Google Sans"/>
              </a:rPr>
              <a:t> iz 8. st.,</a:t>
            </a:r>
            <a:br>
              <a:rPr lang="sl-SI" dirty="0">
                <a:solidFill>
                  <a:srgbClr val="222222"/>
                </a:solidFill>
                <a:latin typeface="Google Sans"/>
              </a:rPr>
            </a:br>
            <a:r>
              <a:rPr lang="sl-SI" dirty="0">
                <a:solidFill>
                  <a:srgbClr val="222222"/>
                </a:solidFill>
                <a:latin typeface="Google Sans"/>
              </a:rPr>
              <a:t>kakor tudi pri drugih evharističnih čudežih.</a:t>
            </a:r>
          </a:p>
          <a:p>
            <a:r>
              <a:rPr lang="sl-SI" dirty="0">
                <a:solidFill>
                  <a:srgbClr val="222222"/>
                </a:solidFill>
                <a:latin typeface="Google Sans"/>
              </a:rPr>
              <a:t>Človeške krvne skupine je v 1. polovici 20. st. odkril </a:t>
            </a:r>
            <a:r>
              <a:rPr lang="sl-SI" b="0" i="0" dirty="0">
                <a:solidFill>
                  <a:srgbClr val="222222"/>
                </a:solidFill>
                <a:effectLst/>
                <a:latin typeface="Google Sans"/>
              </a:rPr>
              <a:t>Karl </a:t>
            </a:r>
            <a:r>
              <a:rPr lang="sl-SI" b="0" i="0" dirty="0" err="1">
                <a:solidFill>
                  <a:srgbClr val="222222"/>
                </a:solidFill>
                <a:effectLst/>
                <a:latin typeface="Google Sans"/>
              </a:rPr>
              <a:t>Landsteiner</a:t>
            </a:r>
            <a:r>
              <a:rPr lang="sl-SI" b="0" i="0" dirty="0">
                <a:solidFill>
                  <a:srgbClr val="222222"/>
                </a:solidFill>
                <a:effectLst/>
                <a:latin typeface="Google Sans"/>
              </a:rPr>
              <a:t>, </a:t>
            </a:r>
            <a:br>
              <a:rPr lang="sl-SI" b="0" i="0" dirty="0">
                <a:solidFill>
                  <a:srgbClr val="222222"/>
                </a:solidFill>
                <a:effectLst/>
                <a:latin typeface="Google Sans"/>
              </a:rPr>
            </a:br>
            <a:r>
              <a:rPr lang="sl-SI" b="0" i="0" dirty="0">
                <a:solidFill>
                  <a:srgbClr val="222222"/>
                </a:solidFill>
                <a:effectLst/>
                <a:latin typeface="Google Sans"/>
              </a:rPr>
              <a:t>kar dodatno zmanjša možnost domnevnega človeškega umetnika, </a:t>
            </a:r>
          </a:p>
          <a:p>
            <a:r>
              <a:rPr lang="sl-SI" b="0" i="0" dirty="0">
                <a:solidFill>
                  <a:srgbClr val="222222"/>
                </a:solidFill>
                <a:effectLst/>
                <a:latin typeface="Google Sans"/>
              </a:rPr>
              <a:t>saj bi morali ta umetnik – goljuf</a:t>
            </a:r>
            <a:br>
              <a:rPr lang="sl-SI" b="0" i="0" dirty="0">
                <a:solidFill>
                  <a:srgbClr val="222222"/>
                </a:solidFill>
                <a:effectLst/>
                <a:latin typeface="Google Sans"/>
              </a:rPr>
            </a:br>
            <a:r>
              <a:rPr lang="sl-SI" b="0" i="0" dirty="0">
                <a:solidFill>
                  <a:srgbClr val="222222"/>
                </a:solidFill>
                <a:effectLst/>
                <a:latin typeface="Google Sans"/>
              </a:rPr>
              <a:t>imeti dodatno srečo da bi zadel prave krvne skupine.</a:t>
            </a:r>
          </a:p>
          <a:p>
            <a:r>
              <a:rPr lang="sl-SI" dirty="0">
                <a:ea typeface="Times New Roman" panose="02020603050405020304" pitchFamily="18" charset="0"/>
              </a:rPr>
              <a:t>Odtis je pustilo truplo, ki ni pustilo znamenja razpadanja.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A1E2534-EB95-494B-88F6-262B1AEE99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4" t="2623" r="3412" b="3714"/>
          <a:stretch/>
        </p:blipFill>
        <p:spPr>
          <a:xfrm>
            <a:off x="174127" y="4042581"/>
            <a:ext cx="148342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8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59" t="5685" r="1666" b="2602"/>
          <a:stretch/>
        </p:blipFill>
        <p:spPr>
          <a:xfrm>
            <a:off x="0" y="1455599"/>
            <a:ext cx="9144000" cy="23400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53085" y="3945446"/>
            <a:ext cx="3159126" cy="9233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Kri, ki je iztekla iz rane na </a:t>
            </a:r>
            <a:r>
              <a:rPr lang="sl-SI" dirty="0">
                <a:ea typeface="Times New Roman" panose="02020603050405020304" pitchFamily="18" charset="0"/>
              </a:rPr>
              <a:t>strani </a:t>
            </a:r>
          </a:p>
          <a:p>
            <a:pPr algn="ctr">
              <a:spcAft>
                <a:spcPts val="0"/>
              </a:spcAft>
            </a:pPr>
            <a:r>
              <a:rPr lang="sl-SI" dirty="0">
                <a:ea typeface="Times New Roman" panose="02020603050405020304" pitchFamily="18" charset="0"/>
              </a:rPr>
              <a:t>in se je pod prsnim košem </a:t>
            </a:r>
          </a:p>
          <a:p>
            <a:pPr algn="ctr">
              <a:spcAft>
                <a:spcPts val="0"/>
              </a:spcAft>
            </a:pPr>
            <a:r>
              <a:rPr lang="sl-SI" dirty="0">
                <a:ea typeface="Times New Roman" panose="02020603050405020304" pitchFamily="18" charset="0"/>
              </a:rPr>
              <a:t>(nad pasom) razlila na platno.</a:t>
            </a:r>
            <a:endParaRPr lang="sl-SI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id="{3921CB88-EA1E-4822-80A3-9C161D3AB4CF}"/>
              </a:ext>
            </a:extLst>
          </p:cNvPr>
          <p:cNvSpPr/>
          <p:nvPr/>
        </p:nvSpPr>
        <p:spPr>
          <a:xfrm>
            <a:off x="2352675" y="2287449"/>
            <a:ext cx="171450" cy="3143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C3262958-B4B7-4533-ADE7-E26636188DBD}"/>
              </a:ext>
            </a:extLst>
          </p:cNvPr>
          <p:cNvSpPr/>
          <p:nvPr/>
        </p:nvSpPr>
        <p:spPr>
          <a:xfrm>
            <a:off x="2936874" y="2763699"/>
            <a:ext cx="352425" cy="3143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C10B1414-5028-4A12-985D-24AEDA23D26F}"/>
              </a:ext>
            </a:extLst>
          </p:cNvPr>
          <p:cNvSpPr/>
          <p:nvPr/>
        </p:nvSpPr>
        <p:spPr>
          <a:xfrm>
            <a:off x="4003674" y="2311312"/>
            <a:ext cx="352425" cy="5857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44C173BF-0A6F-49CC-8E3B-7AEA96AC3DAD}"/>
              </a:ext>
            </a:extLst>
          </p:cNvPr>
          <p:cNvSpPr/>
          <p:nvPr/>
        </p:nvSpPr>
        <p:spPr>
          <a:xfrm>
            <a:off x="4718049" y="2335124"/>
            <a:ext cx="352425" cy="5857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D8B7EB1D-A703-4BD2-8D98-FDC1BE0FAF91}"/>
              </a:ext>
            </a:extLst>
          </p:cNvPr>
          <p:cNvSpPr/>
          <p:nvPr/>
        </p:nvSpPr>
        <p:spPr>
          <a:xfrm>
            <a:off x="8439147" y="2444611"/>
            <a:ext cx="704853" cy="5857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D2BA9A0A-CF87-4B16-8B30-D756E5652799}"/>
              </a:ext>
            </a:extLst>
          </p:cNvPr>
          <p:cNvSpPr/>
          <p:nvPr/>
        </p:nvSpPr>
        <p:spPr>
          <a:xfrm>
            <a:off x="6076949" y="1685887"/>
            <a:ext cx="352425" cy="19922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5A7CC2C2-CDE7-463F-BE03-BB3CCC051685}"/>
              </a:ext>
            </a:extLst>
          </p:cNvPr>
          <p:cNvSpPr txBox="1"/>
          <p:nvPr/>
        </p:nvSpPr>
        <p:spPr>
          <a:xfrm>
            <a:off x="849312" y="3797963"/>
            <a:ext cx="1552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Rana na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desni strani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C8D75494-7EFC-46CA-A6E1-EE6BB049B3F0}"/>
              </a:ext>
            </a:extLst>
          </p:cNvPr>
          <p:cNvSpPr txBox="1"/>
          <p:nvPr/>
        </p:nvSpPr>
        <p:spPr>
          <a:xfrm>
            <a:off x="2917824" y="645603"/>
            <a:ext cx="1438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Madež krvi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na čelu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82478FD8-59C5-4538-97E7-77EF169FB3EB}"/>
              </a:ext>
            </a:extLst>
          </p:cNvPr>
          <p:cNvSpPr txBox="1"/>
          <p:nvPr/>
        </p:nvSpPr>
        <p:spPr>
          <a:xfrm>
            <a:off x="4356099" y="609943"/>
            <a:ext cx="1690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Madež krvi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na tilniku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13A6C95D-F3DA-4648-AAEB-33D7EB0086FA}"/>
              </a:ext>
            </a:extLst>
          </p:cNvPr>
          <p:cNvSpPr txBox="1"/>
          <p:nvPr/>
        </p:nvSpPr>
        <p:spPr>
          <a:xfrm>
            <a:off x="6553199" y="594666"/>
            <a:ext cx="2466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Odtis desnega stopala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in kri iz rane na nogi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198CF189-32CF-46FE-A757-3C22AD764CE6}"/>
              </a:ext>
            </a:extLst>
          </p:cNvPr>
          <p:cNvSpPr txBox="1"/>
          <p:nvPr/>
        </p:nvSpPr>
        <p:spPr>
          <a:xfrm>
            <a:off x="598843" y="633653"/>
            <a:ext cx="2089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Rana od žeblja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na levem zapestju</a:t>
            </a:r>
          </a:p>
        </p:txBody>
      </p:sp>
      <p:cxnSp>
        <p:nvCxnSpPr>
          <p:cNvPr id="24" name="Raven puščični povezovalnik 23">
            <a:extLst>
              <a:ext uri="{FF2B5EF4-FFF2-40B4-BE49-F238E27FC236}">
                <a16:creationId xmlns:a16="http://schemas.microsoft.com/office/drawing/2014/main" id="{3E47F6C4-BD9F-4B67-BC46-96BCBB11FB16}"/>
              </a:ext>
            </a:extLst>
          </p:cNvPr>
          <p:cNvCxnSpPr/>
          <p:nvPr/>
        </p:nvCxnSpPr>
        <p:spPr>
          <a:xfrm>
            <a:off x="1800225" y="1291934"/>
            <a:ext cx="552450" cy="99551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4">
            <a:extLst>
              <a:ext uri="{FF2B5EF4-FFF2-40B4-BE49-F238E27FC236}">
                <a16:creationId xmlns:a16="http://schemas.microsoft.com/office/drawing/2014/main" id="{5A06E059-6540-4765-9456-8AAE7CC364C5}"/>
              </a:ext>
            </a:extLst>
          </p:cNvPr>
          <p:cNvCxnSpPr>
            <a:cxnSpLocks/>
          </p:cNvCxnSpPr>
          <p:nvPr/>
        </p:nvCxnSpPr>
        <p:spPr>
          <a:xfrm>
            <a:off x="3636961" y="1256274"/>
            <a:ext cx="430215" cy="99551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6">
            <a:extLst>
              <a:ext uri="{FF2B5EF4-FFF2-40B4-BE49-F238E27FC236}">
                <a16:creationId xmlns:a16="http://schemas.microsoft.com/office/drawing/2014/main" id="{A9806145-150F-4E21-BF18-8DFB8742CEAD}"/>
              </a:ext>
            </a:extLst>
          </p:cNvPr>
          <p:cNvCxnSpPr>
            <a:cxnSpLocks/>
          </p:cNvCxnSpPr>
          <p:nvPr/>
        </p:nvCxnSpPr>
        <p:spPr>
          <a:xfrm flipH="1">
            <a:off x="4894261" y="1240997"/>
            <a:ext cx="256764" cy="103117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en puščični povezovalnik 28">
            <a:extLst>
              <a:ext uri="{FF2B5EF4-FFF2-40B4-BE49-F238E27FC236}">
                <a16:creationId xmlns:a16="http://schemas.microsoft.com/office/drawing/2014/main" id="{591463DA-3B51-4318-92AE-18A5A5825D35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786687" y="1240997"/>
            <a:ext cx="758470" cy="10941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en puščični povezovalnik 32">
            <a:extLst>
              <a:ext uri="{FF2B5EF4-FFF2-40B4-BE49-F238E27FC236}">
                <a16:creationId xmlns:a16="http://schemas.microsoft.com/office/drawing/2014/main" id="{93930F1B-D4F9-4064-8C10-D664A7C68462}"/>
              </a:ext>
            </a:extLst>
          </p:cNvPr>
          <p:cNvCxnSpPr>
            <a:cxnSpLocks/>
          </p:cNvCxnSpPr>
          <p:nvPr/>
        </p:nvCxnSpPr>
        <p:spPr>
          <a:xfrm flipH="1" flipV="1">
            <a:off x="6429374" y="3593611"/>
            <a:ext cx="256764" cy="43235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ven puščični povezovalnik 34">
            <a:extLst>
              <a:ext uri="{FF2B5EF4-FFF2-40B4-BE49-F238E27FC236}">
                <a16:creationId xmlns:a16="http://schemas.microsoft.com/office/drawing/2014/main" id="{AB2EFEC9-A8BA-4A36-8478-F8ABB5C9B565}"/>
              </a:ext>
            </a:extLst>
          </p:cNvPr>
          <p:cNvCxnSpPr>
            <a:cxnSpLocks/>
          </p:cNvCxnSpPr>
          <p:nvPr/>
        </p:nvCxnSpPr>
        <p:spPr>
          <a:xfrm flipV="1">
            <a:off x="2100059" y="3030348"/>
            <a:ext cx="836815" cy="9956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D0B9D27F-22D3-4C89-9B75-80D4D945798D}"/>
              </a:ext>
            </a:extLst>
          </p:cNvPr>
          <p:cNvGrpSpPr/>
          <p:nvPr/>
        </p:nvGrpSpPr>
        <p:grpSpPr>
          <a:xfrm>
            <a:off x="0" y="5237650"/>
            <a:ext cx="9144000" cy="1503344"/>
            <a:chOff x="190500" y="4515995"/>
            <a:chExt cx="8829675" cy="1252545"/>
          </a:xfrm>
        </p:grpSpPr>
        <p:pic>
          <p:nvPicPr>
            <p:cNvPr id="40" name="Slika 39">
              <a:extLst>
                <a:ext uri="{FF2B5EF4-FFF2-40B4-BE49-F238E27FC236}">
                  <a16:creationId xmlns:a16="http://schemas.microsoft.com/office/drawing/2014/main" id="{CF848224-21C4-408F-927A-3C5904E9A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2" b="8996"/>
            <a:stretch/>
          </p:blipFill>
          <p:spPr>
            <a:xfrm rot="16200000">
              <a:off x="6073033" y="2821398"/>
              <a:ext cx="1190523" cy="4703761"/>
            </a:xfrm>
            <a:prstGeom prst="rect">
              <a:avLst/>
            </a:prstGeom>
          </p:spPr>
        </p:pic>
        <p:pic>
          <p:nvPicPr>
            <p:cNvPr id="42" name="Slika 41">
              <a:extLst>
                <a:ext uri="{FF2B5EF4-FFF2-40B4-BE49-F238E27FC236}">
                  <a16:creationId xmlns:a16="http://schemas.microsoft.com/office/drawing/2014/main" id="{001209D4-85E4-4560-B2F6-EE545DA4C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1" r="50994" b="16182"/>
            <a:stretch/>
          </p:blipFill>
          <p:spPr>
            <a:xfrm rot="5400000">
              <a:off x="1716877" y="2989618"/>
              <a:ext cx="1233496" cy="4286250"/>
            </a:xfrm>
            <a:prstGeom prst="rect">
              <a:avLst/>
            </a:prstGeom>
          </p:spPr>
        </p:pic>
      </p:grpSp>
      <p:sp>
        <p:nvSpPr>
          <p:cNvPr id="44" name="PoljeZBesedilom 43">
            <a:extLst>
              <a:ext uri="{FF2B5EF4-FFF2-40B4-BE49-F238E27FC236}">
                <a16:creationId xmlns:a16="http://schemas.microsoft.com/office/drawing/2014/main" id="{1909CB3F-D92F-4105-BF06-26A93E8E021E}"/>
              </a:ext>
            </a:extLst>
          </p:cNvPr>
          <p:cNvSpPr txBox="1"/>
          <p:nvPr/>
        </p:nvSpPr>
        <p:spPr>
          <a:xfrm>
            <a:off x="2512695" y="4926163"/>
            <a:ext cx="1552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159</a:t>
            </a:r>
          </a:p>
        </p:txBody>
      </p:sp>
      <p:sp>
        <p:nvSpPr>
          <p:cNvPr id="45" name="PoljeZBesedilom 44">
            <a:extLst>
              <a:ext uri="{FF2B5EF4-FFF2-40B4-BE49-F238E27FC236}">
                <a16:creationId xmlns:a16="http://schemas.microsoft.com/office/drawing/2014/main" id="{8EECFCD8-6D2E-4F3E-88F5-83F0014F8DD4}"/>
              </a:ext>
            </a:extLst>
          </p:cNvPr>
          <p:cNvSpPr txBox="1"/>
          <p:nvPr/>
        </p:nvSpPr>
        <p:spPr>
          <a:xfrm>
            <a:off x="4428660" y="4926163"/>
            <a:ext cx="1552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213</a:t>
            </a:r>
          </a:p>
        </p:txBody>
      </p:sp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A8606876-F7D5-4761-8912-1D8DDFB219C0}"/>
              </a:ext>
            </a:extLst>
          </p:cNvPr>
          <p:cNvSpPr txBox="1"/>
          <p:nvPr/>
        </p:nvSpPr>
        <p:spPr>
          <a:xfrm>
            <a:off x="3470678" y="4926163"/>
            <a:ext cx="1552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+</a:t>
            </a:r>
          </a:p>
        </p:txBody>
      </p:sp>
      <p:sp>
        <p:nvSpPr>
          <p:cNvPr id="47" name="PoljeZBesedilom 46">
            <a:extLst>
              <a:ext uri="{FF2B5EF4-FFF2-40B4-BE49-F238E27FC236}">
                <a16:creationId xmlns:a16="http://schemas.microsoft.com/office/drawing/2014/main" id="{DE661335-D0DF-4AA6-A33D-E1887BC2BFC7}"/>
              </a:ext>
            </a:extLst>
          </p:cNvPr>
          <p:cNvSpPr txBox="1"/>
          <p:nvPr/>
        </p:nvSpPr>
        <p:spPr>
          <a:xfrm>
            <a:off x="5207743" y="4921081"/>
            <a:ext cx="1552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=</a:t>
            </a:r>
          </a:p>
        </p:txBody>
      </p:sp>
      <p:sp>
        <p:nvSpPr>
          <p:cNvPr id="48" name="PoljeZBesedilom 47">
            <a:extLst>
              <a:ext uri="{FF2B5EF4-FFF2-40B4-BE49-F238E27FC236}">
                <a16:creationId xmlns:a16="http://schemas.microsoft.com/office/drawing/2014/main" id="{0253A804-67BF-4A72-B4C8-B32A4EE91C65}"/>
              </a:ext>
            </a:extLst>
          </p:cNvPr>
          <p:cNvSpPr txBox="1"/>
          <p:nvPr/>
        </p:nvSpPr>
        <p:spPr>
          <a:xfrm>
            <a:off x="6344625" y="4915999"/>
            <a:ext cx="1090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effectLst/>
                <a:ea typeface="Times New Roman" panose="02020603050405020304" pitchFamily="18" charset="0"/>
              </a:rPr>
              <a:t>372</a:t>
            </a:r>
          </a:p>
        </p:txBody>
      </p:sp>
      <p:sp>
        <p:nvSpPr>
          <p:cNvPr id="49" name="PoljeZBesedilom 48">
            <a:extLst>
              <a:ext uri="{FF2B5EF4-FFF2-40B4-BE49-F238E27FC236}">
                <a16:creationId xmlns:a16="http://schemas.microsoft.com/office/drawing/2014/main" id="{9F536DC1-69C7-4420-92B0-CD629C856EB2}"/>
              </a:ext>
            </a:extLst>
          </p:cNvPr>
          <p:cNvSpPr txBox="1"/>
          <p:nvPr/>
        </p:nvSpPr>
        <p:spPr>
          <a:xfrm>
            <a:off x="-208163" y="4937595"/>
            <a:ext cx="3289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SLEDOVI UDARCEV Z BIČEM</a:t>
            </a:r>
          </a:p>
        </p:txBody>
      </p:sp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5F705E2A-2985-4EFD-ABC9-C50506102032}"/>
              </a:ext>
            </a:extLst>
          </p:cNvPr>
          <p:cNvSpPr txBox="1"/>
          <p:nvPr/>
        </p:nvSpPr>
        <p:spPr>
          <a:xfrm>
            <a:off x="2160270" y="43725"/>
            <a:ext cx="4823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MADEŽI KRVI - PODROBNEJE</a:t>
            </a:r>
          </a:p>
        </p:txBody>
      </p:sp>
    </p:spTree>
    <p:extLst>
      <p:ext uri="{BB962C8B-B14F-4D97-AF65-F5344CB8AC3E}">
        <p14:creationId xmlns:p14="http://schemas.microsoft.com/office/powerpoint/2010/main" val="1474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6" grpId="0" animBg="1"/>
      <p:bldP spid="7" grpId="0" animBg="1"/>
      <p:bldP spid="10" grpId="0" animBg="1"/>
      <p:bldP spid="13" grpId="0" animBg="1"/>
      <p:bldP spid="14" grpId="0" animBg="1"/>
      <p:bldP spid="15" grpId="0"/>
      <p:bldP spid="16" grpId="0"/>
      <p:bldP spid="18" grpId="0"/>
      <p:bldP spid="20" grpId="0"/>
      <p:bldP spid="22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F0055DB-CDB0-48D1-AE2F-6EEA73CAF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10341" r="30899" b="8012"/>
          <a:stretch/>
        </p:blipFill>
        <p:spPr>
          <a:xfrm>
            <a:off x="3813048" y="1476375"/>
            <a:ext cx="5298994" cy="53816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7AF3578-400E-4E6D-BB8F-A5843F91C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7" t="22952" r="18437" b="26875"/>
          <a:stretch/>
        </p:blipFill>
        <p:spPr>
          <a:xfrm rot="5400000">
            <a:off x="-1801039" y="2004237"/>
            <a:ext cx="6908801" cy="2798726"/>
          </a:xfrm>
          <a:prstGeom prst="rect">
            <a:avLst/>
          </a:prstGeom>
        </p:spPr>
      </p:pic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690FC057-0411-4C9C-B4BC-151E5EDD2F5A}"/>
              </a:ext>
            </a:extLst>
          </p:cNvPr>
          <p:cNvCxnSpPr>
            <a:cxnSpLocks/>
          </p:cNvCxnSpPr>
          <p:nvPr/>
        </p:nvCxnSpPr>
        <p:spPr>
          <a:xfrm>
            <a:off x="-214702" y="1708547"/>
            <a:ext cx="3736125" cy="13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F2AA4059-FB4C-4BA9-B647-DDB53457B98F}"/>
              </a:ext>
            </a:extLst>
          </p:cNvPr>
          <p:cNvCxnSpPr>
            <a:cxnSpLocks/>
          </p:cNvCxnSpPr>
          <p:nvPr/>
        </p:nvCxnSpPr>
        <p:spPr>
          <a:xfrm>
            <a:off x="-214702" y="2379726"/>
            <a:ext cx="3736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7423593-9CFD-4E06-AD63-2260E3353D7D}"/>
              </a:ext>
            </a:extLst>
          </p:cNvPr>
          <p:cNvSpPr txBox="1"/>
          <p:nvPr/>
        </p:nvSpPr>
        <p:spPr>
          <a:xfrm>
            <a:off x="3495467" y="229284"/>
            <a:ext cx="4583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SLEDOVI PATIBULUMA </a:t>
            </a:r>
            <a:br>
              <a:rPr lang="sl-SI" sz="2400" b="1" dirty="0">
                <a:solidFill>
                  <a:srgbClr val="C00000"/>
                </a:solidFill>
                <a:ea typeface="Times New Roman" panose="02020603050405020304" pitchFamily="18" charset="0"/>
              </a:rPr>
            </a:br>
            <a:r>
              <a:rPr lang="sl-SI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= PREČNEGA TRAMA ZA KRIŽ</a:t>
            </a:r>
            <a:endParaRPr lang="sl-SI" sz="24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5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7423593-9CFD-4E06-AD63-2260E3353D7D}"/>
              </a:ext>
            </a:extLst>
          </p:cNvPr>
          <p:cNvSpPr txBox="1"/>
          <p:nvPr/>
        </p:nvSpPr>
        <p:spPr>
          <a:xfrm>
            <a:off x="0" y="17294"/>
            <a:ext cx="5010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b="1" dirty="0">
                <a:solidFill>
                  <a:srgbClr val="C00000"/>
                </a:solidFill>
                <a:ea typeface="Times New Roman" panose="02020603050405020304" pitchFamily="18" charset="0"/>
              </a:rPr>
              <a:t>RANA OD ŽEBLJA NA DLANI OZ. ZAPESTJU</a:t>
            </a:r>
            <a:endParaRPr lang="sl-SI" sz="20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F3C5C-D372-465A-8153-91246239D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3" t="24394" r="67763" b="15394"/>
          <a:stretch/>
        </p:blipFill>
        <p:spPr>
          <a:xfrm rot="16200000">
            <a:off x="704931" y="-235752"/>
            <a:ext cx="1913153" cy="313164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E161E2A-9B8A-47FB-B979-C040D4F17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8"/>
          <a:stretch/>
        </p:blipFill>
        <p:spPr>
          <a:xfrm flipH="1">
            <a:off x="113270" y="2469688"/>
            <a:ext cx="3096473" cy="1467172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F5FF13C-7A7E-4FC8-B422-BDE49BD28170}"/>
              </a:ext>
            </a:extLst>
          </p:cNvPr>
          <p:cNvSpPr txBox="1"/>
          <p:nvPr/>
        </p:nvSpPr>
        <p:spPr>
          <a:xfrm>
            <a:off x="3295650" y="314443"/>
            <a:ext cx="57626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222222"/>
                </a:solidFill>
                <a:latin typeface="Google Sans"/>
              </a:rPr>
              <a:t>Rana od žeblja ne gre skozi dlan, </a:t>
            </a:r>
            <a:br>
              <a:rPr lang="sl-SI" dirty="0">
                <a:solidFill>
                  <a:srgbClr val="222222"/>
                </a:solidFill>
                <a:latin typeface="Google Sans"/>
              </a:rPr>
            </a:br>
            <a:r>
              <a:rPr lang="sl-SI" dirty="0">
                <a:solidFill>
                  <a:srgbClr val="222222"/>
                </a:solidFill>
                <a:latin typeface="Google Sans"/>
              </a:rPr>
              <a:t>kakor smo navajeni iz Jezusovih upodobitev.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rgbClr val="C00000"/>
                </a:solidFill>
                <a:latin typeface="Google Sans"/>
              </a:rPr>
              <a:t>Rana gre skozi zapestje</a:t>
            </a:r>
            <a:r>
              <a:rPr lang="sl-SI" dirty="0">
                <a:solidFill>
                  <a:srgbClr val="222222"/>
                </a:solidFill>
                <a:latin typeface="Google Sans"/>
              </a:rPr>
              <a:t>. Tudi medicina kasneje je ugotovila, da pribitje skozi dlani ne bi zdržalo teže človeka, saj bi se mehko tkivo na dlani raztrgalo.</a:t>
            </a:r>
          </a:p>
          <a:p>
            <a:endParaRPr lang="sl-SI" dirty="0">
              <a:solidFill>
                <a:srgbClr val="222222"/>
              </a:solidFill>
              <a:latin typeface="Google Sans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5F74788-86C8-4E0B-975C-B29B73950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63"/>
          <a:stretch/>
        </p:blipFill>
        <p:spPr>
          <a:xfrm>
            <a:off x="113270" y="4203962"/>
            <a:ext cx="4400765" cy="2535796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FEF9263B-78CF-4310-8208-E4E2043D90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52940" r="15430" b="8816"/>
          <a:stretch/>
        </p:blipFill>
        <p:spPr>
          <a:xfrm>
            <a:off x="4699831" y="4203962"/>
            <a:ext cx="4275959" cy="2535796"/>
          </a:xfrm>
          <a:prstGeom prst="rect">
            <a:avLst/>
          </a:prstGeom>
        </p:spPr>
      </p:pic>
      <p:sp>
        <p:nvSpPr>
          <p:cNvPr id="19" name="Lok 18">
            <a:extLst>
              <a:ext uri="{FF2B5EF4-FFF2-40B4-BE49-F238E27FC236}">
                <a16:creationId xmlns:a16="http://schemas.microsoft.com/office/drawing/2014/main" id="{3DD3148D-2A4D-4449-B2C4-CD48250C4BCE}"/>
              </a:ext>
            </a:extLst>
          </p:cNvPr>
          <p:cNvSpPr/>
          <p:nvPr/>
        </p:nvSpPr>
        <p:spPr>
          <a:xfrm rot="3497233">
            <a:off x="2382763" y="4503692"/>
            <a:ext cx="1020133" cy="1071719"/>
          </a:xfrm>
          <a:prstGeom prst="arc">
            <a:avLst>
              <a:gd name="adj1" fmla="val 14840095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9E21EA81-E923-4999-9266-88D58BEF9555}"/>
              </a:ext>
            </a:extLst>
          </p:cNvPr>
          <p:cNvSpPr txBox="1"/>
          <p:nvPr/>
        </p:nvSpPr>
        <p:spPr>
          <a:xfrm>
            <a:off x="3278062" y="1714859"/>
            <a:ext cx="56845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222222"/>
                </a:solidFill>
                <a:latin typeface="Google Sans"/>
              </a:rPr>
              <a:t>Človeka, ki so ga križali, so torej pribili bodisi skozi zapestje bodisi med kostema nad zapestjem.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222222"/>
                </a:solidFill>
                <a:latin typeface="Google Sans"/>
              </a:rPr>
              <a:t>Na torinskem prtu vidimo samo </a:t>
            </a:r>
            <a:r>
              <a:rPr lang="sl-SI" b="1" dirty="0">
                <a:solidFill>
                  <a:srgbClr val="C00000"/>
                </a:solidFill>
                <a:latin typeface="Google Sans"/>
              </a:rPr>
              <a:t>4 prste vsake dlani</a:t>
            </a:r>
            <a:r>
              <a:rPr lang="sl-SI" dirty="0">
                <a:solidFill>
                  <a:srgbClr val="222222"/>
                </a:solidFill>
                <a:latin typeface="Google Sans"/>
              </a:rPr>
              <a:t>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222222"/>
                </a:solidFill>
                <a:latin typeface="Google Sans"/>
              </a:rPr>
              <a:t>Razlagajo, da se je palec zaradi </a:t>
            </a:r>
            <a:r>
              <a:rPr lang="sl-SI" dirty="0" err="1">
                <a:solidFill>
                  <a:srgbClr val="222222"/>
                </a:solidFill>
                <a:latin typeface="Google Sans"/>
              </a:rPr>
              <a:t>prebodenja</a:t>
            </a:r>
            <a:r>
              <a:rPr lang="sl-SI" dirty="0">
                <a:solidFill>
                  <a:srgbClr val="222222"/>
                </a:solidFill>
                <a:latin typeface="Google Sans"/>
              </a:rPr>
              <a:t> </a:t>
            </a:r>
            <a:br>
              <a:rPr lang="sl-SI" dirty="0">
                <a:solidFill>
                  <a:srgbClr val="222222"/>
                </a:solidFill>
                <a:latin typeface="Google Sans"/>
              </a:rPr>
            </a:br>
            <a:r>
              <a:rPr lang="sl-SI" dirty="0">
                <a:solidFill>
                  <a:srgbClr val="222222"/>
                </a:solidFill>
                <a:latin typeface="Google Sans"/>
              </a:rPr>
              <a:t>skozi zapestje zvil na notri.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sl-SI" dirty="0">
              <a:solidFill>
                <a:srgbClr val="222222"/>
              </a:solidFill>
              <a:latin typeface="Google Sans"/>
            </a:endParaRP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BAB15AD3-4ABA-40FA-B1A8-33BF503A61EA}"/>
              </a:ext>
            </a:extLst>
          </p:cNvPr>
          <p:cNvSpPr txBox="1"/>
          <p:nvPr/>
        </p:nvSpPr>
        <p:spPr>
          <a:xfrm>
            <a:off x="3282346" y="3073554"/>
            <a:ext cx="57892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222222"/>
                </a:solidFill>
                <a:latin typeface="Google Sans"/>
              </a:rPr>
              <a:t>Obe dejstvi (4-je prsti in </a:t>
            </a:r>
            <a:r>
              <a:rPr lang="sl-SI" dirty="0" err="1">
                <a:solidFill>
                  <a:srgbClr val="222222"/>
                </a:solidFill>
                <a:latin typeface="Google Sans"/>
              </a:rPr>
              <a:t>prebodenje</a:t>
            </a:r>
            <a:r>
              <a:rPr lang="sl-SI" dirty="0">
                <a:solidFill>
                  <a:srgbClr val="222222"/>
                </a:solidFill>
                <a:latin typeface="Google Sans"/>
              </a:rPr>
              <a:t> skozi zapestje) govorita v korist avtentičnosti prta. Na </a:t>
            </a:r>
            <a:r>
              <a:rPr lang="sl-SI" dirty="0" err="1">
                <a:solidFill>
                  <a:srgbClr val="222222"/>
                </a:solidFill>
                <a:latin typeface="Google Sans"/>
              </a:rPr>
              <a:t>sredneveškem</a:t>
            </a:r>
            <a:r>
              <a:rPr lang="sl-SI" dirty="0">
                <a:solidFill>
                  <a:srgbClr val="222222"/>
                </a:solidFill>
                <a:latin typeface="Google Sans"/>
              </a:rPr>
              <a:t> ponaredku bi rano narisali skozi dlan in narisali bi 5 prstov.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665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9" grpId="0" animBg="1"/>
      <p:bldP spid="23" grpId="0" build="p"/>
      <p:bldP spid="2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7FB8E35-AF2C-4E79-93F1-A2724DD7B3AD}"/>
              </a:ext>
            </a:extLst>
          </p:cNvPr>
          <p:cNvSpPr txBox="1"/>
          <p:nvPr/>
        </p:nvSpPr>
        <p:spPr>
          <a:xfrm>
            <a:off x="3801987" y="1284085"/>
            <a:ext cx="508200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360680" algn="l"/>
              </a:tabLst>
            </a:pPr>
            <a:r>
              <a:rPr lang="sl-SI" dirty="0">
                <a:effectLst/>
                <a:ea typeface="Times New Roman" panose="02020603050405020304" pitchFamily="18" charset="0"/>
              </a:rPr>
              <a:t>Računalniške analize kažejo, da fotografije prta vsebujejo informacije o tretji dimenziji.</a:t>
            </a:r>
          </a:p>
          <a:p>
            <a:pPr lvl="0">
              <a:spcAft>
                <a:spcPts val="0"/>
              </a:spcAft>
              <a:tabLst>
                <a:tab pos="360680" algn="l"/>
              </a:tabLst>
            </a:pPr>
            <a:r>
              <a:rPr lang="sl-SI" dirty="0">
                <a:effectLst/>
                <a:ea typeface="Times New Roman" panose="02020603050405020304" pitchFamily="18" charset="0"/>
              </a:rPr>
              <a:t>V tem se prt razlikuje od slik (risb) in običajnih fotografij, ki so dvodimenzionalne oz. ploske. </a:t>
            </a:r>
          </a:p>
          <a:p>
            <a:pPr lvl="0">
              <a:spcAft>
                <a:spcPts val="0"/>
              </a:spcAft>
              <a:tabLst>
                <a:tab pos="360680" algn="l"/>
              </a:tabLst>
            </a:pPr>
            <a:r>
              <a:rPr lang="sl-SI" dirty="0">
                <a:effectLst/>
                <a:ea typeface="Times New Roman" panose="02020603050405020304" pitchFamily="18" charset="0"/>
              </a:rPr>
              <a:t>Iz fotografij torinskega prta je mogoče </a:t>
            </a:r>
            <a:br>
              <a:rPr lang="sl-SI" dirty="0"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rekonstruirati tridimenzionalno podobo.</a:t>
            </a:r>
          </a:p>
          <a:p>
            <a:pPr lvl="0">
              <a:spcAft>
                <a:spcPts val="0"/>
              </a:spcAft>
              <a:tabLst>
                <a:tab pos="360680" algn="l"/>
              </a:tabLst>
            </a:pPr>
            <a:r>
              <a:rPr lang="sl-SI" dirty="0">
                <a:effectLst/>
                <a:ea typeface="Times New Roman" panose="02020603050405020304" pitchFamily="18" charset="0"/>
              </a:rPr>
              <a:t>Prt, ki so ga položili na telo, se je prilagodil telesu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in ga v sprednjem delu telesa ovil – na enak način,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kot se našemu telesu prilagodi odeja ali rjuha,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ffectLst/>
                <a:ea typeface="Times New Roman" panose="02020603050405020304" pitchFamily="18" charset="0"/>
              </a:rPr>
              <a:t>ko se med spanjem pokrijemo.</a:t>
            </a:r>
            <a:endParaRPr lang="sl-SI" dirty="0"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360680" algn="l"/>
              </a:tabLst>
            </a:pPr>
            <a:r>
              <a:rPr lang="sl-SI" dirty="0">
                <a:effectLst/>
                <a:ea typeface="Times New Roman" panose="02020603050405020304" pitchFamily="18" charset="0"/>
              </a:rPr>
              <a:t>Iz </a:t>
            </a:r>
            <a:r>
              <a:rPr lang="sl-SI" dirty="0">
                <a:ea typeface="Times New Roman" panose="02020603050405020304" pitchFamily="18" charset="0"/>
              </a:rPr>
              <a:t>3D </a:t>
            </a:r>
            <a:r>
              <a:rPr lang="sl-SI" dirty="0">
                <a:effectLst/>
                <a:ea typeface="Times New Roman" panose="02020603050405020304" pitchFamily="18" charset="0"/>
              </a:rPr>
              <a:t>analize odtisov na prtu vidimo, da je bil prt ovit oz. pregrnjen prek telesa.</a:t>
            </a:r>
          </a:p>
          <a:p>
            <a:pPr lvl="0">
              <a:spcAft>
                <a:spcPts val="0"/>
              </a:spcAft>
              <a:tabLst>
                <a:tab pos="360680" algn="l"/>
              </a:tabLst>
            </a:pPr>
            <a:r>
              <a:rPr lang="sl-SI" dirty="0">
                <a:effectLst/>
                <a:ea typeface="Times New Roman" panose="02020603050405020304" pitchFamily="18" charset="0"/>
              </a:rPr>
              <a:t>To je dodaten razlog v prid avtentičnosti prta. </a:t>
            </a:r>
            <a:br>
              <a:rPr lang="sl-SI" dirty="0">
                <a:effectLst/>
                <a:ea typeface="Times New Roman" panose="02020603050405020304" pitchFamily="18" charset="0"/>
              </a:rPr>
            </a:br>
            <a:r>
              <a:rPr lang="sl-SI" dirty="0">
                <a:ea typeface="Times New Roman" panose="02020603050405020304" pitchFamily="18" charset="0"/>
              </a:rPr>
              <a:t>R</a:t>
            </a:r>
            <a:r>
              <a:rPr lang="sl-SI" dirty="0">
                <a:effectLst/>
                <a:ea typeface="Times New Roman" panose="02020603050405020304" pitchFamily="18" charset="0"/>
              </a:rPr>
              <a:t>isanje ponaredka s </a:t>
            </a:r>
            <a:r>
              <a:rPr lang="sl-SI" dirty="0" err="1">
                <a:effectLst/>
                <a:ea typeface="Times New Roman" panose="02020603050405020304" pitchFamily="18" charset="0"/>
              </a:rPr>
              <a:t>tridimezionalnim</a:t>
            </a:r>
            <a:r>
              <a:rPr lang="sl-SI" dirty="0">
                <a:effectLst/>
                <a:ea typeface="Times New Roman" panose="02020603050405020304" pitchFamily="18" charset="0"/>
              </a:rPr>
              <a:t> zapisom bi zahtevalo </a:t>
            </a:r>
            <a:r>
              <a:rPr lang="sl-SI" dirty="0" err="1">
                <a:effectLst/>
                <a:ea typeface="Times New Roman" panose="02020603050405020304" pitchFamily="18" charset="0"/>
              </a:rPr>
              <a:t>nadgeninalne</a:t>
            </a:r>
            <a:r>
              <a:rPr lang="sl-SI" dirty="0">
                <a:effectLst/>
                <a:ea typeface="Times New Roman" panose="02020603050405020304" pitchFamily="18" charset="0"/>
              </a:rPr>
              <a:t> sposobnosti slikarja.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3A4CC3A-4ED1-4FDC-9BE8-B495E60C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t="17109" r="15124" b="7011"/>
          <a:stretch/>
        </p:blipFill>
        <p:spPr>
          <a:xfrm>
            <a:off x="101944" y="131560"/>
            <a:ext cx="3486150" cy="6185591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C0348AD-6E75-415A-9508-ABC7824C3421}"/>
              </a:ext>
            </a:extLst>
          </p:cNvPr>
          <p:cNvSpPr txBox="1"/>
          <p:nvPr/>
        </p:nvSpPr>
        <p:spPr>
          <a:xfrm>
            <a:off x="3801987" y="560185"/>
            <a:ext cx="419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3D ZAPIS NA PRTU</a:t>
            </a:r>
            <a:endParaRPr lang="sl-SI" sz="28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6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34" t="3587" r="3847"/>
          <a:stretch/>
        </p:blipFill>
        <p:spPr>
          <a:xfrm>
            <a:off x="5486402" y="0"/>
            <a:ext cx="3686175" cy="214951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C7F927E-123C-4EB5-AF80-1EEE6A149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94"/>
          <a:stretch/>
        </p:blipFill>
        <p:spPr>
          <a:xfrm>
            <a:off x="0" y="0"/>
            <a:ext cx="3841703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18F2A80-66A6-4A95-89B3-80DF02CDA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79" t="11055" r="15641"/>
          <a:stretch/>
        </p:blipFill>
        <p:spPr>
          <a:xfrm>
            <a:off x="6381751" y="3241692"/>
            <a:ext cx="2628900" cy="3371851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E56C62D-8A70-46AF-A927-96A769E571C9}"/>
              </a:ext>
            </a:extLst>
          </p:cNvPr>
          <p:cNvSpPr txBox="1"/>
          <p:nvPr/>
        </p:nvSpPr>
        <p:spPr>
          <a:xfrm>
            <a:off x="4186612" y="2433992"/>
            <a:ext cx="4752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3D REKONSTRUKCIJA TELESA</a:t>
            </a:r>
            <a:endParaRPr lang="sl-SI" sz="28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C7EB7EF-FF1E-4FF3-9721-A9B2EEE35A51}"/>
              </a:ext>
            </a:extLst>
          </p:cNvPr>
          <p:cNvSpPr txBox="1"/>
          <p:nvPr/>
        </p:nvSpPr>
        <p:spPr>
          <a:xfrm>
            <a:off x="4060778" y="3241692"/>
            <a:ext cx="21018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360680" algn="l"/>
              </a:tabLst>
            </a:pPr>
            <a:r>
              <a:rPr lang="sl-SI" dirty="0">
                <a:ea typeface="Times New Roman" panose="02020603050405020304" pitchFamily="18" charset="0"/>
              </a:rPr>
              <a:t>S pomočjo 3 D informacij na torinskem prtu so izdelali kip človeka, ki je bil ovit vanj.</a:t>
            </a:r>
            <a:endParaRPr lang="sl-SI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F0D1666-F893-4DD3-AEFD-0711ACDB339F}"/>
              </a:ext>
            </a:extLst>
          </p:cNvPr>
          <p:cNvSpPr txBox="1"/>
          <p:nvPr/>
        </p:nvSpPr>
        <p:spPr>
          <a:xfrm>
            <a:off x="4060778" y="5015265"/>
            <a:ext cx="21018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360680" algn="l"/>
              </a:tabLst>
            </a:pPr>
            <a:r>
              <a:rPr lang="sl-SI" dirty="0">
                <a:ea typeface="Times New Roman" panose="02020603050405020304" pitchFamily="18" charset="0"/>
              </a:rPr>
              <a:t>Če to ni bil Jezus, </a:t>
            </a:r>
            <a:br>
              <a:rPr lang="sl-SI" dirty="0">
                <a:ea typeface="Times New Roman" panose="02020603050405020304" pitchFamily="18" charset="0"/>
              </a:rPr>
            </a:br>
            <a:r>
              <a:rPr lang="sl-SI" dirty="0">
                <a:ea typeface="Times New Roman" panose="02020603050405020304" pitchFamily="18" charset="0"/>
              </a:rPr>
              <a:t>je bil nekdo, ki je bil mučen enako kot Jezus, kar bi bilo še bolj nenavadno.</a:t>
            </a:r>
            <a:endParaRPr lang="sl-SI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0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690A959-8CD0-4B12-ACFA-BBB3584F3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09455"/>
            <a:ext cx="5614703" cy="31756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D2B3526-53EC-42A3-8589-E48F66EA57A5}"/>
              </a:ext>
            </a:extLst>
          </p:cNvPr>
          <p:cNvSpPr txBox="1"/>
          <p:nvPr/>
        </p:nvSpPr>
        <p:spPr>
          <a:xfrm>
            <a:off x="152400" y="4985055"/>
            <a:ext cx="840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0" i="0" dirty="0">
                <a:effectLst/>
                <a:latin typeface="montserrat"/>
              </a:rPr>
              <a:t>Celoten video iz katerega je vzeta izjava: </a:t>
            </a:r>
            <a:r>
              <a:rPr lang="sl-SI" dirty="0">
                <a:hlinkClick r:id="rId3"/>
              </a:rPr>
              <a:t>www.youtube.com/watch?v=NVovTvDjjCg</a:t>
            </a:r>
            <a:r>
              <a:rPr lang="sl-SI" dirty="0"/>
              <a:t> 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4C3D0D9-AC52-4B2E-9A4E-12D19AEF4D8B}"/>
              </a:ext>
            </a:extLst>
          </p:cNvPr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/>
              <a:t>L 1988 so iz vzorcev torinskega prta naredili </a:t>
            </a:r>
            <a:r>
              <a:rPr lang="sl-SI" dirty="0" err="1"/>
              <a:t>radiokarbonsko</a:t>
            </a:r>
            <a:r>
              <a:rPr lang="sl-SI" dirty="0"/>
              <a:t> analizo, na treh inštitutih (Arizona, Oxford, </a:t>
            </a:r>
            <a:r>
              <a:rPr lang="sl-SI" dirty="0" err="1"/>
              <a:t>Zurich</a:t>
            </a:r>
            <a:r>
              <a:rPr lang="sl-SI" dirty="0"/>
              <a:t>). Vsi so prišli do starosti med 13. in 14. st. O morebitnih napakah na vzorcih </a:t>
            </a:r>
            <a:br>
              <a:rPr lang="sl-SI" dirty="0"/>
            </a:br>
            <a:r>
              <a:rPr lang="sl-SI" dirty="0"/>
              <a:t>ali drugih vzrokih morebitnega napačnega rezultata še teče razprava.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3E7FBA1-D330-4826-BB64-9737C3A316D6}"/>
              </a:ext>
            </a:extLst>
          </p:cNvPr>
          <p:cNvSpPr txBox="1"/>
          <p:nvPr/>
        </p:nvSpPr>
        <p:spPr>
          <a:xfrm>
            <a:off x="457200" y="862407"/>
            <a:ext cx="848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b="1" i="0" dirty="0" err="1">
                <a:solidFill>
                  <a:srgbClr val="C00000"/>
                </a:solidFill>
                <a:effectLst/>
                <a:latin typeface="montserrat"/>
              </a:rPr>
              <a:t>Barrie</a:t>
            </a:r>
            <a:r>
              <a:rPr lang="sl-SI" b="1" i="0" dirty="0">
                <a:solidFill>
                  <a:srgbClr val="C00000"/>
                </a:solidFill>
                <a:effectLst/>
                <a:latin typeface="montserrat"/>
              </a:rPr>
              <a:t> </a:t>
            </a:r>
            <a:r>
              <a:rPr lang="sl-SI" b="1" i="0" dirty="0" err="1">
                <a:solidFill>
                  <a:srgbClr val="C00000"/>
                </a:solidFill>
                <a:effectLst/>
                <a:latin typeface="montserrat"/>
              </a:rPr>
              <a:t>Schwortz</a:t>
            </a:r>
            <a:r>
              <a:rPr lang="sl-SI" b="1" i="0" dirty="0">
                <a:solidFill>
                  <a:srgbClr val="C00000"/>
                </a:solidFill>
                <a:effectLst/>
                <a:latin typeface="montserrat"/>
              </a:rPr>
              <a:t>, </a:t>
            </a:r>
            <a:r>
              <a:rPr lang="sl-SI" b="0" i="0" dirty="0">
                <a:effectLst/>
                <a:latin typeface="montserrat"/>
              </a:rPr>
              <a:t>uradni fotograf raziskovalne skupine STURP</a:t>
            </a:r>
          </a:p>
          <a:p>
            <a:pPr algn="ctr"/>
            <a:r>
              <a:rPr lang="sl-SI" b="0" i="0" dirty="0">
                <a:effectLst/>
                <a:latin typeface="montserrat"/>
              </a:rPr>
              <a:t>je po svoji vzgoji in veri Jud. V začetku njihove raziskave l. 1978 je bil prepričan, </a:t>
            </a:r>
          </a:p>
          <a:p>
            <a:pPr algn="ctr"/>
            <a:r>
              <a:rPr lang="sl-SI" b="0" i="0" dirty="0">
                <a:effectLst/>
                <a:latin typeface="montserrat"/>
              </a:rPr>
              <a:t>da gre pri prtu za ponaredek, danes misli drugače. </a:t>
            </a:r>
            <a:r>
              <a:rPr lang="sl-SI" dirty="0">
                <a:latin typeface="montserrat"/>
              </a:rPr>
              <a:t>Ob debati glede starosti pravi</a:t>
            </a:r>
            <a:r>
              <a:rPr lang="sl-SI" b="0" i="0" dirty="0">
                <a:effectLst/>
                <a:latin typeface="montserrat"/>
              </a:rPr>
              <a:t>.</a:t>
            </a:r>
          </a:p>
        </p:txBody>
      </p:sp>
      <p:sp>
        <p:nvSpPr>
          <p:cNvPr id="15" name="Oblaček govora: pravokotnik z zaobljenimi vogali 14">
            <a:extLst>
              <a:ext uri="{FF2B5EF4-FFF2-40B4-BE49-F238E27FC236}">
                <a16:creationId xmlns:a16="http://schemas.microsoft.com/office/drawing/2014/main" id="{236EADC6-6625-4A92-B480-817B284B24A8}"/>
              </a:ext>
            </a:extLst>
          </p:cNvPr>
          <p:cNvSpPr/>
          <p:nvPr/>
        </p:nvSpPr>
        <p:spPr>
          <a:xfrm>
            <a:off x="4991100" y="1999955"/>
            <a:ext cx="3848100" cy="2740021"/>
          </a:xfrm>
          <a:prstGeom prst="wedgeRoundRectCallout">
            <a:avLst>
              <a:gd name="adj1" fmla="val -92900"/>
              <a:gd name="adj2" fmla="val 13318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0" i="0" dirty="0">
                <a:effectLst/>
                <a:latin typeface="montserrat"/>
              </a:rPr>
              <a:t>Če ni dovolj star, da bi bil Jezusov mrtvaški prt, potem smo priča še večjemu čudežu. V tem primeru bi namreč nek srednjeveški mož ustvaril nekaj, česar ne moremo niti </a:t>
            </a:r>
            <a:r>
              <a:rPr lang="sl-SI" b="0" i="0" dirty="0" err="1">
                <a:effectLst/>
                <a:latin typeface="montserrat"/>
              </a:rPr>
              <a:t>duplicirati</a:t>
            </a:r>
            <a:r>
              <a:rPr lang="sl-SI" b="0" i="0" dirty="0">
                <a:effectLst/>
                <a:latin typeface="montserrat"/>
              </a:rPr>
              <a:t>, niti ne moremo v celoti razložiti, kako bi nastal. </a:t>
            </a:r>
            <a:br>
              <a:rPr lang="sl-SI" b="0" i="0" dirty="0">
                <a:effectLst/>
                <a:latin typeface="montserrat"/>
              </a:rPr>
            </a:br>
            <a:r>
              <a:rPr lang="sl-SI" b="0" i="0" dirty="0">
                <a:effectLst/>
                <a:latin typeface="montserrat"/>
              </a:rPr>
              <a:t>In rad bi vedel, kako je to naredil.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7948D7EA-139C-41F7-AC70-9E15DB919CCE}"/>
              </a:ext>
            </a:extLst>
          </p:cNvPr>
          <p:cNvSpPr txBox="1"/>
          <p:nvPr/>
        </p:nvSpPr>
        <p:spPr>
          <a:xfrm>
            <a:off x="152400" y="5292080"/>
            <a:ext cx="840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montserrat"/>
              </a:rPr>
              <a:t>Spletna stran o svetem prtu, ki jo ureja </a:t>
            </a:r>
            <a:r>
              <a:rPr lang="sl-SI" dirty="0" err="1">
                <a:latin typeface="montserrat"/>
              </a:rPr>
              <a:t>Barrie</a:t>
            </a:r>
            <a:r>
              <a:rPr lang="sl-SI" dirty="0">
                <a:latin typeface="montserrat"/>
              </a:rPr>
              <a:t> in ima največ podatkov: </a:t>
            </a:r>
            <a:r>
              <a:rPr lang="sl-SI" dirty="0">
                <a:latin typeface="montserrat"/>
                <a:hlinkClick r:id="rId4"/>
              </a:rPr>
              <a:t>www.shroud.com</a:t>
            </a:r>
            <a:r>
              <a:rPr lang="sl-SI" dirty="0">
                <a:latin typeface="montserrat"/>
              </a:rPr>
              <a:t>  </a:t>
            </a:r>
            <a:endParaRPr lang="sl-SI" dirty="0"/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EFDAAC52-5594-4691-83F9-851AF171A45C}"/>
              </a:ext>
            </a:extLst>
          </p:cNvPr>
          <p:cNvSpPr txBox="1"/>
          <p:nvPr/>
        </p:nvSpPr>
        <p:spPr>
          <a:xfrm>
            <a:off x="152400" y="5576368"/>
            <a:ext cx="840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 err="1">
                <a:latin typeface="montserrat"/>
              </a:rPr>
              <a:t>Barrie</a:t>
            </a:r>
            <a:r>
              <a:rPr lang="sl-SI" dirty="0">
                <a:latin typeface="montserrat"/>
              </a:rPr>
              <a:t>-jeva predstavitev prta na </a:t>
            </a:r>
            <a:r>
              <a:rPr lang="sl-SI" dirty="0" err="1">
                <a:latin typeface="montserrat"/>
              </a:rPr>
              <a:t>TEDx</a:t>
            </a:r>
            <a:r>
              <a:rPr lang="sl-SI" dirty="0">
                <a:latin typeface="montserrat"/>
              </a:rPr>
              <a:t>:  </a:t>
            </a:r>
            <a:r>
              <a:rPr lang="sl-SI" dirty="0">
                <a:latin typeface="montserrat"/>
                <a:hlinkClick r:id="rId5"/>
              </a:rPr>
              <a:t>www.youtube.com/watch?v=4G4sj8hUVaY</a:t>
            </a:r>
            <a:r>
              <a:rPr lang="sl-SI" dirty="0">
                <a:latin typeface="montserrat"/>
              </a:rPr>
              <a:t> </a:t>
            </a:r>
            <a:endParaRPr lang="sl-SI" dirty="0"/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8AAC9C93-AD89-40FB-B5FF-4738C680A495}"/>
              </a:ext>
            </a:extLst>
          </p:cNvPr>
          <p:cNvSpPr txBox="1"/>
          <p:nvPr/>
        </p:nvSpPr>
        <p:spPr>
          <a:xfrm>
            <a:off x="152400" y="5901628"/>
            <a:ext cx="840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 err="1">
                <a:latin typeface="montserrat"/>
              </a:rPr>
              <a:t>Barrie</a:t>
            </a:r>
            <a:r>
              <a:rPr lang="sl-SI" dirty="0">
                <a:latin typeface="montserrat"/>
              </a:rPr>
              <a:t> pravi: </a:t>
            </a:r>
          </a:p>
          <a:p>
            <a:pPr algn="ctr"/>
            <a:r>
              <a:rPr lang="sl-SI" b="1" dirty="0">
                <a:latin typeface="montserrat"/>
              </a:rPr>
              <a:t>„Ne želim te prepričati. Samo navajam dejstva. Kako se opredeliš je tvoja stvar.“</a:t>
            </a:r>
            <a:endParaRPr lang="sl-SI" b="1" dirty="0"/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AA97B6C-7C5A-490C-90EE-0618652F10C6}"/>
              </a:ext>
            </a:extLst>
          </p:cNvPr>
          <p:cNvSpPr txBox="1"/>
          <p:nvPr/>
        </p:nvSpPr>
        <p:spPr>
          <a:xfrm>
            <a:off x="152400" y="6465009"/>
            <a:ext cx="883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montserrat"/>
              </a:rPr>
              <a:t>Cerkev ne pričakuje vero v torinski prt, da si kristjan. Lahko pa ti ta je v pomoč pri tvoji veri.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151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5" grpId="0" animBg="1"/>
      <p:bldP spid="17" grpId="0"/>
      <p:bldP spid="18" grpId="0"/>
      <p:bldP spid="20" grpId="0" build="p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7" y="0"/>
            <a:ext cx="4352544" cy="691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u="sng" cap="small" dirty="0" err="1"/>
              <a:t>Časovnica</a:t>
            </a:r>
            <a:r>
              <a:rPr lang="sl-SI" b="1" u="sng" cap="small" dirty="0"/>
              <a:t> dogodkov torinskega prta – rešitev kviza</a:t>
            </a:r>
          </a:p>
          <a:p>
            <a:endParaRPr lang="sl-SI" sz="1200" dirty="0"/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544	V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Edessi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(danes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Ufra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 Turčiji) hranijo nenavadno podobo, ki ni narejena s človeškimi rokami. Mnogi raziskovalci to podobo enačijo s torinskim prtom, ki bi bil zložen tako, da je Jezusov obraz vedno viden vsem.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944	Podobo iz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Edese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preselijo v Konstantinopel (danes Carigrad). Od tam prihajajo novice, da hranijo (mrtvaški) prt Gospoda Jezusa Kristusa.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1204	Križar Robert iz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Clari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-ja piše, da je iz Konstantinopla izginil (mrtvaški) prt, na katerem je bila vidna podoba Gospoda Jezusa Kristusa.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1353	Prt je v posesti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Goffreda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iz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Charny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-ja v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Lirey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-ju v Franciji.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1453	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Margerita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iz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Charny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-ja prt odstopi vladarju Ludoviku Savojskemu. Ta ga hrani v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Chambery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-ju.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1506	Papež Julij II. začne liturgično in javno čaščenje svetega prta (z lastno sveto mašo).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1532	(4. december) V kapeli v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Chambery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-ju, kjer hranijo sveti prt, izbruhne požar. Srebrni skrinji, v kateri je zložen prt, se zaradi visoke temperature začne taliti ena od stranic in kaplja staljenega srebra preluknja več slojev svetega Platna.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1534	(15. april – 2. maj) Sestre klarise iz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Chambery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-ja popravijo sežgane dele tako da sveto Blago zakrpajo s trikotnimi krpami.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1578	Emanuel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Filibert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Savojski prenese prt v Torino.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1694	(1. julij) Prt je nameščen v razkošno kapelo, narejeno po načrtu opata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Guarinija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 zgornjem delu torinske stolnice.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1898	(25. – 28. maj) Advokat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Secondo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Pia torinski prt prvič fotografira.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4BDFC7-E58E-46A2-9341-6D84646351F8}"/>
              </a:ext>
            </a:extLst>
          </p:cNvPr>
          <p:cNvSpPr/>
          <p:nvPr/>
        </p:nvSpPr>
        <p:spPr>
          <a:xfrm>
            <a:off x="4709160" y="461665"/>
            <a:ext cx="4352544" cy="617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1973	(23. november) Torinski prt je prvič prikazan na televiziji.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1978 	(26. avgust – 8. oktober) Javna izpostavitev ob spominu štiristoletnice premestitve prta iz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Chambery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-ja v Torino.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1983	Po oporoki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Umberta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II Savojskega, torinski prt preide v posest Svetega sedeža (Vatikan).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1988	Iz torinskega prta vzamejo vzorce, na katerih na treh inštitutih naredijo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radiokarbonsko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analizo.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1993	(24. februar) Torinski prt začasno prestavijo za glavni oltar v torinski stolnici. Začno namreč s prenovo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Guarinijeve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kapele, v kateri je bil hranjen prt.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1997	(11. in 12. april) Nekaj dni pred predvidenim zaključkom prenove,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Guarinijevo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kapelo uniči hud ogenj. prt rešijo gasilci in ni poškodovan.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1998	(18. april – 14. junij) Javna izpostavitev ob spominu stoletnice prve fotografije torinskega prta.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2000	(12. avgust – 22. oktober) Po odločitvi Janeza Pavla II. prt izpostavijo javnosti.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2002	(20. junij – 23. julij) Restavracija oz. konzervacija torinskega prta: zamenjajo podlogo (iz nizozemskega blaga) in odstranijo krpe trikotnih oblik, s katerimi so bile zakrpane luknje narejene s kapljami staljenega srebra.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2009 	Debata o lastništvu svetega prta glede na italijansko ustavo iz l. 1948: Ali pripada Italiji ali Vatikanu?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7675" indent="-44767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2010 	(10. april – 23. maj) Javna izpostavitev ki jo obišče jo prek 1.700.000 romarjev.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7675" indent="-447675">
              <a:lnSpc>
                <a:spcPct val="110000"/>
              </a:lnSpc>
              <a:tabLst>
                <a:tab pos="447675" algn="l"/>
              </a:tabLst>
            </a:pP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2015	(18. aprila – 24. junij) Javna izpostavitev ob jubileju 200 letnice don </a:t>
            </a:r>
            <a:r>
              <a:rPr lang="sl-SI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Boskove</a:t>
            </a:r>
            <a:r>
              <a:rPr lang="sl-SI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smrti.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Raven povezovalnik 3">
            <a:extLst>
              <a:ext uri="{FF2B5EF4-FFF2-40B4-BE49-F238E27FC236}">
                <a16:creationId xmlns:a16="http://schemas.microsoft.com/office/drawing/2014/main" id="{1B0B4ADD-E32A-465F-9541-6AAE7D388623}"/>
              </a:ext>
            </a:extLst>
          </p:cNvPr>
          <p:cNvCxnSpPr/>
          <p:nvPr/>
        </p:nvCxnSpPr>
        <p:spPr>
          <a:xfrm>
            <a:off x="4572000" y="530352"/>
            <a:ext cx="0" cy="593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C949A021-3BFE-4A38-A2C0-A5784DD6A9D4}"/>
              </a:ext>
            </a:extLst>
          </p:cNvPr>
          <p:cNvSpPr txBox="1"/>
          <p:nvPr/>
        </p:nvSpPr>
        <p:spPr>
          <a:xfrm>
            <a:off x="2335804" y="2692348"/>
            <a:ext cx="4846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600" b="1" dirty="0">
                <a:solidFill>
                  <a:srgbClr val="FF0000"/>
                </a:solidFill>
              </a:rPr>
              <a:t>ZAČNIMO Z UGANKO</a:t>
            </a:r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EB4C05B8-78D3-4E39-921A-659E07AEA00B}"/>
              </a:ext>
            </a:extLst>
          </p:cNvPr>
          <p:cNvSpPr txBox="1"/>
          <p:nvPr/>
        </p:nvSpPr>
        <p:spPr>
          <a:xfrm>
            <a:off x="2108177" y="4652063"/>
            <a:ext cx="4763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/>
              <a:t>Kaj se skriva pod polji?</a:t>
            </a:r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5C437CA5-384F-457D-8371-B7F2F6B4D95D}"/>
              </a:ext>
            </a:extLst>
          </p:cNvPr>
          <p:cNvSpPr txBox="1"/>
          <p:nvPr/>
        </p:nvSpPr>
        <p:spPr>
          <a:xfrm>
            <a:off x="3739895" y="817608"/>
            <a:ext cx="1499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dirty="0">
                <a:solidFill>
                  <a:srgbClr val="FF0000"/>
                </a:solidFill>
              </a:rPr>
              <a:t>A</a:t>
            </a:r>
            <a:r>
              <a:rPr lang="sl-SI" b="1" dirty="0">
                <a:solidFill>
                  <a:srgbClr val="FF0000"/>
                </a:solidFill>
              </a:rPr>
              <a:t>S april 2021</a:t>
            </a:r>
            <a:endParaRPr lang="sl-SI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2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211A37B-4F9B-4E9C-9443-D5FCE1E1B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54827"/>
            <a:ext cx="6858000" cy="68245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A1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A2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A3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A4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B1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B2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B3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B4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C1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301881" y="3406775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C2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C3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C4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D1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D2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D3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D4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16148" y="6318504"/>
            <a:ext cx="1198686" cy="33196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/>
              <a:t>pokaži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421793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F79FA23-3DA8-4666-A334-AD01902D4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94"/>
            <a:ext cx="9112407" cy="243500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5765309-ABF6-4732-94C6-E4EE96F4064D}"/>
              </a:ext>
            </a:extLst>
          </p:cNvPr>
          <p:cNvSpPr txBox="1"/>
          <p:nvPr/>
        </p:nvSpPr>
        <p:spPr>
          <a:xfrm>
            <a:off x="3724118" y="0"/>
            <a:ext cx="2273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>
                <a:solidFill>
                  <a:srgbClr val="FF0000"/>
                </a:solidFill>
              </a:rPr>
              <a:t>TORINSKI PRT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198B8007-3271-4F4C-A077-51180F6BC5F8}"/>
              </a:ext>
            </a:extLst>
          </p:cNvPr>
          <p:cNvSpPr txBox="1"/>
          <p:nvPr/>
        </p:nvSpPr>
        <p:spPr>
          <a:xfrm>
            <a:off x="31593" y="408802"/>
            <a:ext cx="9080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/>
              <a:t>Morda je poimenovanje torinski prt nekoliko ponesrečeno. Boljše je reči sveti prt. Italijani ga imenujejo Sidone – mrtvaški/potni prt. Angleži mu rečejo </a:t>
            </a:r>
            <a:r>
              <a:rPr lang="sl-SI" dirty="0" err="1"/>
              <a:t>Holly</a:t>
            </a:r>
            <a:r>
              <a:rPr lang="sl-SI" dirty="0"/>
              <a:t> </a:t>
            </a:r>
            <a:r>
              <a:rPr lang="sl-SI" dirty="0" err="1"/>
              <a:t>Shroud</a:t>
            </a:r>
            <a:r>
              <a:rPr lang="sl-SI" dirty="0"/>
              <a:t> - sveti mrtvaški prt.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EE63327-7DB5-4A82-905A-FE1BE55A3709}"/>
              </a:ext>
            </a:extLst>
          </p:cNvPr>
          <p:cNvSpPr txBox="1"/>
          <p:nvPr/>
        </p:nvSpPr>
        <p:spPr>
          <a:xfrm>
            <a:off x="31593" y="4538394"/>
            <a:ext cx="65481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V </a:t>
            </a:r>
            <a:r>
              <a:rPr lang="sl-SI" b="1" i="1" dirty="0" err="1">
                <a:solidFill>
                  <a:srgbClr val="C00000"/>
                </a:solidFill>
              </a:rPr>
              <a:t>Edesi</a:t>
            </a:r>
            <a:r>
              <a:rPr lang="sl-SI" dirty="0"/>
              <a:t> so imeli v javno čaščenje izpostavljeno Jezusovo podobo, ki ni narejena s človeškimi rokami. Podobo so imenovali </a:t>
            </a:r>
            <a:r>
              <a:rPr lang="sl-SI" b="1" i="1" dirty="0" err="1">
                <a:solidFill>
                  <a:srgbClr val="C00000"/>
                </a:solidFill>
              </a:rPr>
              <a:t>mandilion</a:t>
            </a:r>
            <a:r>
              <a:rPr lang="sl-SI" dirty="0"/>
              <a:t> (grško prtič, brisača). </a:t>
            </a:r>
          </a:p>
          <a:p>
            <a:r>
              <a:rPr lang="sl-SI"/>
              <a:t>Sveti </a:t>
            </a:r>
            <a:r>
              <a:rPr lang="sl-SI" dirty="0"/>
              <a:t>prt je bil v </a:t>
            </a:r>
            <a:r>
              <a:rPr lang="sl-SI" dirty="0" err="1"/>
              <a:t>Edesi</a:t>
            </a:r>
            <a:r>
              <a:rPr lang="sl-SI" dirty="0"/>
              <a:t> zložen tako, da si lahko videl Jezusov obraz. </a:t>
            </a:r>
          </a:p>
          <a:p>
            <a:r>
              <a:rPr lang="sl-SI" dirty="0"/>
              <a:t>Na podlagi te podobe je nastala vzhodna tradicija slikanja ikon, </a:t>
            </a:r>
            <a:r>
              <a:rPr lang="sl-SI" dirty="0" err="1"/>
              <a:t>mandilion</a:t>
            </a:r>
            <a:r>
              <a:rPr lang="sl-SI" dirty="0"/>
              <a:t> je prva pravoslavna ikona. </a:t>
            </a:r>
          </a:p>
          <a:p>
            <a:r>
              <a:rPr lang="sl-SI" dirty="0"/>
              <a:t>Po izročilu je Jezusov mrtvaški prt v </a:t>
            </a:r>
            <a:r>
              <a:rPr lang="sl-SI" dirty="0" err="1"/>
              <a:t>Edeso</a:t>
            </a:r>
            <a:r>
              <a:rPr lang="sl-SI" dirty="0"/>
              <a:t> prinesel </a:t>
            </a:r>
            <a:br>
              <a:rPr lang="sl-SI" dirty="0"/>
            </a:br>
            <a:r>
              <a:rPr lang="sl-SI" dirty="0"/>
              <a:t>apostol </a:t>
            </a:r>
            <a:r>
              <a:rPr lang="sl-SI" b="1" i="1" dirty="0">
                <a:solidFill>
                  <a:srgbClr val="C00000"/>
                </a:solidFill>
              </a:rPr>
              <a:t>Juda Tadej </a:t>
            </a:r>
            <a:r>
              <a:rPr lang="sl-SI" dirty="0"/>
              <a:t>in ga izročil </a:t>
            </a:r>
            <a:r>
              <a:rPr lang="sl-SI" dirty="0" err="1"/>
              <a:t>kralu</a:t>
            </a:r>
            <a:r>
              <a:rPr lang="sl-SI" dirty="0"/>
              <a:t> </a:t>
            </a:r>
            <a:r>
              <a:rPr lang="sl-SI" b="1" i="1" dirty="0" err="1">
                <a:solidFill>
                  <a:srgbClr val="C00000"/>
                </a:solidFill>
              </a:rPr>
              <a:t>Abgarju</a:t>
            </a:r>
            <a:r>
              <a:rPr lang="sl-SI" dirty="0"/>
              <a:t>.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D7B94A03-6AA5-43D8-8D91-42EE56962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5" t="2830" r="4255" b="3638"/>
          <a:stretch/>
        </p:blipFill>
        <p:spPr>
          <a:xfrm>
            <a:off x="6579757" y="3533805"/>
            <a:ext cx="2315810" cy="3114675"/>
          </a:xfrm>
          <a:prstGeom prst="rect">
            <a:avLst/>
          </a:prstGeom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F1495121-D028-4470-97D7-D3CBED355746}"/>
              </a:ext>
            </a:extLst>
          </p:cNvPr>
          <p:cNvSpPr txBox="1"/>
          <p:nvPr/>
        </p:nvSpPr>
        <p:spPr>
          <a:xfrm>
            <a:off x="31593" y="3419505"/>
            <a:ext cx="6321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Od l. 1353 naprej so podatki ob obstoju svetega prta v Evropi (Francija in nato Italija). </a:t>
            </a:r>
          </a:p>
          <a:p>
            <a:r>
              <a:rPr lang="sl-SI" dirty="0"/>
              <a:t>Mnogi razlagalci verjamejo, da so prt v Evropo prinesli križarji in da gre za isto relikvijo, ki so jo imeli v </a:t>
            </a:r>
            <a:r>
              <a:rPr lang="sl-SI" dirty="0" err="1"/>
              <a:t>Edesi</a:t>
            </a:r>
            <a:r>
              <a:rPr lang="sl-SI" dirty="0"/>
              <a:t> in kasneje v Carigradu. </a:t>
            </a:r>
          </a:p>
        </p:txBody>
      </p:sp>
    </p:spTree>
    <p:extLst>
      <p:ext uri="{BB962C8B-B14F-4D97-AF65-F5344CB8AC3E}">
        <p14:creationId xmlns:p14="http://schemas.microsoft.com/office/powerpoint/2010/main" val="372688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3036" y="192918"/>
            <a:ext cx="394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sl-SI" dirty="0"/>
              <a:t>Torinski prt je lanena tkanina </a:t>
            </a:r>
            <a:br>
              <a:rPr lang="sl-SI" dirty="0"/>
            </a:br>
            <a:r>
              <a:rPr lang="sl-SI" dirty="0"/>
              <a:t>dolga 4,42 m in široka 1,13 m. 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79FA23-3DA8-4666-A334-AD01902D4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425"/>
            <a:ext cx="8807607" cy="2353558"/>
          </a:xfrm>
          <a:prstGeom prst="rect">
            <a:avLst/>
          </a:prstGeom>
        </p:spPr>
      </p:pic>
      <p:cxnSp>
        <p:nvCxnSpPr>
          <p:cNvPr id="3" name="Raven povezovalnik 2">
            <a:extLst>
              <a:ext uri="{FF2B5EF4-FFF2-40B4-BE49-F238E27FC236}">
                <a16:creationId xmlns:a16="http://schemas.microsoft.com/office/drawing/2014/main" id="{3C7D916B-6282-48E3-A60D-604C2DA133AF}"/>
              </a:ext>
            </a:extLst>
          </p:cNvPr>
          <p:cNvCxnSpPr>
            <a:cxnSpLocks/>
          </p:cNvCxnSpPr>
          <p:nvPr/>
        </p:nvCxnSpPr>
        <p:spPr>
          <a:xfrm flipV="1">
            <a:off x="0" y="6448154"/>
            <a:ext cx="8839200" cy="369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1AEFF2B-A15E-48AD-9124-FAF8A08ADAAB}"/>
              </a:ext>
            </a:extLst>
          </p:cNvPr>
          <p:cNvSpPr txBox="1"/>
          <p:nvPr/>
        </p:nvSpPr>
        <p:spPr>
          <a:xfrm>
            <a:off x="4572000" y="6114527"/>
            <a:ext cx="888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dirty="0"/>
              <a:t>4,42 m</a:t>
            </a:r>
            <a:endParaRPr lang="sl-SI" dirty="0"/>
          </a:p>
        </p:txBody>
      </p:sp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0198730E-0E02-4362-A00B-0B29713D8C23}"/>
              </a:ext>
            </a:extLst>
          </p:cNvPr>
          <p:cNvCxnSpPr>
            <a:cxnSpLocks/>
          </p:cNvCxnSpPr>
          <p:nvPr/>
        </p:nvCxnSpPr>
        <p:spPr>
          <a:xfrm>
            <a:off x="9029700" y="3253104"/>
            <a:ext cx="0" cy="223925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B4E19682-2137-47A2-AC73-B1A8A569F4BB}"/>
              </a:ext>
            </a:extLst>
          </p:cNvPr>
          <p:cNvSpPr txBox="1"/>
          <p:nvPr/>
        </p:nvSpPr>
        <p:spPr>
          <a:xfrm rot="16200000">
            <a:off x="8439468" y="4094252"/>
            <a:ext cx="888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dirty="0"/>
              <a:t>1,13 m</a:t>
            </a:r>
            <a:endParaRPr lang="sl-SI" dirty="0"/>
          </a:p>
        </p:txBody>
      </p:sp>
      <p:cxnSp>
        <p:nvCxnSpPr>
          <p:cNvPr id="14" name="Raven povezovalnik 13">
            <a:extLst>
              <a:ext uri="{FF2B5EF4-FFF2-40B4-BE49-F238E27FC236}">
                <a16:creationId xmlns:a16="http://schemas.microsoft.com/office/drawing/2014/main" id="{F375220C-F248-4E15-8D60-0307C6529B28}"/>
              </a:ext>
            </a:extLst>
          </p:cNvPr>
          <p:cNvCxnSpPr>
            <a:cxnSpLocks/>
          </p:cNvCxnSpPr>
          <p:nvPr/>
        </p:nvCxnSpPr>
        <p:spPr>
          <a:xfrm>
            <a:off x="133350" y="6186804"/>
            <a:ext cx="396271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E323F3AA-A287-43AD-9AB7-D79456529122}"/>
              </a:ext>
            </a:extLst>
          </p:cNvPr>
          <p:cNvCxnSpPr>
            <a:cxnSpLocks/>
          </p:cNvCxnSpPr>
          <p:nvPr/>
        </p:nvCxnSpPr>
        <p:spPr>
          <a:xfrm>
            <a:off x="4096068" y="4203115"/>
            <a:ext cx="0" cy="21805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ovezovalnik 25">
            <a:extLst>
              <a:ext uri="{FF2B5EF4-FFF2-40B4-BE49-F238E27FC236}">
                <a16:creationId xmlns:a16="http://schemas.microsoft.com/office/drawing/2014/main" id="{5802FBCC-29A3-47FC-AAA9-237153FE61FE}"/>
              </a:ext>
            </a:extLst>
          </p:cNvPr>
          <p:cNvCxnSpPr>
            <a:cxnSpLocks/>
          </p:cNvCxnSpPr>
          <p:nvPr/>
        </p:nvCxnSpPr>
        <p:spPr>
          <a:xfrm>
            <a:off x="133350" y="4203115"/>
            <a:ext cx="0" cy="21433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1E869952-09F6-4D17-9DDB-F321681346BD}"/>
              </a:ext>
            </a:extLst>
          </p:cNvPr>
          <p:cNvSpPr txBox="1"/>
          <p:nvPr/>
        </p:nvSpPr>
        <p:spPr>
          <a:xfrm>
            <a:off x="1467167" y="5867898"/>
            <a:ext cx="1542731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dirty="0"/>
              <a:t>1,75 – 1,81m</a:t>
            </a:r>
            <a:endParaRPr lang="sl-SI" dirty="0"/>
          </a:p>
        </p:txBody>
      </p:sp>
      <p:pic>
        <p:nvPicPr>
          <p:cNvPr id="28" name="Picture 1">
            <a:extLst>
              <a:ext uri="{FF2B5EF4-FFF2-40B4-BE49-F238E27FC236}">
                <a16:creationId xmlns:a16="http://schemas.microsoft.com/office/drawing/2014/main" id="{849CB5E1-84DB-4D02-933A-F9E974096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8"/>
          <a:stretch/>
        </p:blipFill>
        <p:spPr>
          <a:xfrm>
            <a:off x="4143693" y="132002"/>
            <a:ext cx="4739878" cy="2420154"/>
          </a:xfrm>
          <a:prstGeom prst="rect">
            <a:avLst/>
          </a:prstGeom>
        </p:spPr>
      </p:pic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30FF1997-DA25-4E35-BD0B-E08C82D90CF0}"/>
              </a:ext>
            </a:extLst>
          </p:cNvPr>
          <p:cNvSpPr txBox="1"/>
          <p:nvPr/>
        </p:nvSpPr>
        <p:spPr>
          <a:xfrm>
            <a:off x="959086" y="5514324"/>
            <a:ext cx="2558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FF0000"/>
                </a:solidFill>
              </a:rPr>
              <a:t>sprednji del telesa</a:t>
            </a: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CCBCEFD6-3154-42D6-B787-D5D92A52A898}"/>
              </a:ext>
            </a:extLst>
          </p:cNvPr>
          <p:cNvSpPr txBox="1"/>
          <p:nvPr/>
        </p:nvSpPr>
        <p:spPr>
          <a:xfrm>
            <a:off x="5438696" y="5586315"/>
            <a:ext cx="2558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FF0000"/>
                </a:solidFill>
              </a:rPr>
              <a:t>hrbtni del telesa</a:t>
            </a:r>
          </a:p>
        </p:txBody>
      </p:sp>
      <p:cxnSp>
        <p:nvCxnSpPr>
          <p:cNvPr id="34" name="Raven povezovalnik 33">
            <a:extLst>
              <a:ext uri="{FF2B5EF4-FFF2-40B4-BE49-F238E27FC236}">
                <a16:creationId xmlns:a16="http://schemas.microsoft.com/office/drawing/2014/main" id="{908EB0BE-D23B-4135-9EEA-2036CC3B3D92}"/>
              </a:ext>
            </a:extLst>
          </p:cNvPr>
          <p:cNvCxnSpPr>
            <a:cxnSpLocks/>
          </p:cNvCxnSpPr>
          <p:nvPr/>
        </p:nvCxnSpPr>
        <p:spPr>
          <a:xfrm flipH="1">
            <a:off x="6350000" y="2331720"/>
            <a:ext cx="434848" cy="1503095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Lok 38">
            <a:extLst>
              <a:ext uri="{FF2B5EF4-FFF2-40B4-BE49-F238E27FC236}">
                <a16:creationId xmlns:a16="http://schemas.microsoft.com/office/drawing/2014/main" id="{033B4382-9DE3-4400-B1DA-6B9E012C4FBB}"/>
              </a:ext>
            </a:extLst>
          </p:cNvPr>
          <p:cNvSpPr/>
          <p:nvPr/>
        </p:nvSpPr>
        <p:spPr>
          <a:xfrm rot="8059286" flipV="1">
            <a:off x="1998387" y="1571063"/>
            <a:ext cx="4068289" cy="2363453"/>
          </a:xfrm>
          <a:prstGeom prst="arc">
            <a:avLst>
              <a:gd name="adj1" fmla="val 10546482"/>
              <a:gd name="adj2" fmla="val 21100591"/>
            </a:avLst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PoljeZBesedilom 40">
            <a:extLst>
              <a:ext uri="{FF2B5EF4-FFF2-40B4-BE49-F238E27FC236}">
                <a16:creationId xmlns:a16="http://schemas.microsoft.com/office/drawing/2014/main" id="{32999131-014B-424D-90A6-446C4B3079E3}"/>
              </a:ext>
            </a:extLst>
          </p:cNvPr>
          <p:cNvSpPr txBox="1"/>
          <p:nvPr/>
        </p:nvSpPr>
        <p:spPr>
          <a:xfrm>
            <a:off x="133511" y="743473"/>
            <a:ext cx="46291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sl-SI" dirty="0"/>
              <a:t>Po tradiciji je torinski prt tisti prt </a:t>
            </a:r>
            <a:br>
              <a:rPr lang="sl-SI" dirty="0"/>
            </a:br>
            <a:r>
              <a:rPr lang="sl-SI" dirty="0"/>
              <a:t>(platno), v katerega so zavili Jezusa, </a:t>
            </a:r>
            <a:br>
              <a:rPr lang="sl-SI" dirty="0"/>
            </a:br>
            <a:r>
              <a:rPr lang="sl-SI" dirty="0"/>
              <a:t>potem ko so ga sneli s križa.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sl-SI" dirty="0"/>
              <a:t>Evangelij poroča, da je </a:t>
            </a:r>
            <a:br>
              <a:rPr lang="sl-SI" dirty="0"/>
            </a:br>
            <a:r>
              <a:rPr lang="sl-SI" dirty="0"/>
              <a:t>Jožef iz </a:t>
            </a:r>
            <a:r>
              <a:rPr lang="sl-SI" dirty="0" err="1"/>
              <a:t>Arimateje</a:t>
            </a:r>
            <a:r>
              <a:rPr lang="sl-SI" dirty="0"/>
              <a:t> zavil </a:t>
            </a:r>
            <a:br>
              <a:rPr lang="sl-SI" dirty="0"/>
            </a:br>
            <a:r>
              <a:rPr lang="sl-SI" dirty="0"/>
              <a:t>Jezusovo truplo v kos </a:t>
            </a:r>
            <a:br>
              <a:rPr lang="sl-SI" dirty="0"/>
            </a:br>
            <a:r>
              <a:rPr lang="sl-SI" dirty="0"/>
              <a:t>čistega platna in ga </a:t>
            </a:r>
            <a:br>
              <a:rPr lang="sl-SI" dirty="0"/>
            </a:br>
            <a:r>
              <a:rPr lang="sl-SI" dirty="0"/>
              <a:t>položil v grob. </a:t>
            </a:r>
          </a:p>
        </p:txBody>
      </p:sp>
    </p:spTree>
    <p:extLst>
      <p:ext uri="{BB962C8B-B14F-4D97-AF65-F5344CB8AC3E}">
        <p14:creationId xmlns:p14="http://schemas.microsoft.com/office/powerpoint/2010/main" val="322795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3" grpId="0"/>
      <p:bldP spid="27" grpId="0"/>
      <p:bldP spid="29" grpId="0"/>
      <p:bldP spid="30" grpId="0"/>
      <p:bldP spid="39" grpId="0" animBg="1"/>
      <p:bldP spid="4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A1D7DBFB-BB28-4669-ABA8-D20433DFB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067215"/>
            <a:ext cx="9112407" cy="24350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10305"/>
            <a:ext cx="7277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Kakor ob vsaki legendi, si tudi pri torinskem prtu zastavimo vprašanje: </a:t>
            </a:r>
            <a:br>
              <a:rPr lang="sl-SI" dirty="0"/>
            </a:br>
            <a:r>
              <a:rPr lang="sl-SI" dirty="0"/>
              <a:t>„Kako se je legenda razvila in kaj je njeno resnično zgodovinsko ozadje?“</a:t>
            </a:r>
          </a:p>
          <a:p>
            <a:r>
              <a:rPr lang="sl-SI" dirty="0"/>
              <a:t>Najbolj verjetno se zdi, da je nek pobožen slikar narisal Jezusov mrtvaški prt z namenom, da okrepi pobožnost in čaščenje Boga. Kot je režiser Mel Gibson posnel film o Jezusovem trpljenju, da bi nam približal Božjo ljubezen, tako je tudi nek neznan umetnik narisal Jezusov mrtvaški prt, na katerem se vidijo znamenja njegovega trpljenja.</a:t>
            </a:r>
          </a:p>
          <a:p>
            <a:r>
              <a:rPr lang="sl-SI" dirty="0"/>
              <a:t>Za vernike se taka razlaga ne zdi žaljiva, za nevernike je edina logična. V resnici je veliko relikvij in legend, ki so se oblikovale na podoben način.</a:t>
            </a:r>
          </a:p>
          <a:p>
            <a:r>
              <a:rPr lang="sl-SI" dirty="0"/>
              <a:t>Vendar se zadeva pri svetem torinskem prtu nekoliko zakomplicira.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20DB329-B3F2-41AF-B150-CA4CF5156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5013" b="12585"/>
          <a:stretch/>
        </p:blipFill>
        <p:spPr>
          <a:xfrm>
            <a:off x="7389435" y="44560"/>
            <a:ext cx="1659314" cy="2460515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2DF9CAD9-E5DF-4C18-8D70-1A4E48D73F3A}"/>
              </a:ext>
            </a:extLst>
          </p:cNvPr>
          <p:cNvSpPr txBox="1"/>
          <p:nvPr/>
        </p:nvSpPr>
        <p:spPr>
          <a:xfrm>
            <a:off x="-2" y="5435137"/>
            <a:ext cx="9251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/>
              <a:t>Med izpostavitvijo prta l. 1898 so advokata </a:t>
            </a:r>
            <a:r>
              <a:rPr lang="sl-SI" dirty="0" err="1"/>
              <a:t>Seconda</a:t>
            </a:r>
            <a:r>
              <a:rPr lang="sl-SI" dirty="0"/>
              <a:t> Pia pooblastili za fotografiranje svetega prta.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60721C4A-A7BD-4540-B05E-2694C75BEAA8}"/>
              </a:ext>
            </a:extLst>
          </p:cNvPr>
          <p:cNvSpPr txBox="1"/>
          <p:nvPr/>
        </p:nvSpPr>
        <p:spPr>
          <a:xfrm>
            <a:off x="-1" y="2816651"/>
            <a:ext cx="9112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solidFill>
                  <a:srgbClr val="C00000"/>
                </a:solidFill>
              </a:rPr>
              <a:t>PODOBA V NEGATIVU, SLEDOVI KRVI V POZITIVU</a:t>
            </a:r>
            <a:endParaRPr lang="sl-SI" dirty="0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78C6D74F-ACF8-496E-B367-21730A924CEC}"/>
              </a:ext>
            </a:extLst>
          </p:cNvPr>
          <p:cNvSpPr txBox="1"/>
          <p:nvPr/>
        </p:nvSpPr>
        <p:spPr>
          <a:xfrm>
            <a:off x="-5" y="5659059"/>
            <a:ext cx="9112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/>
              <a:t>Presenetilo in navdušilo ga je, ko je opazil, da se je na negativu prikazala podoba v pozitivu. </a:t>
            </a:r>
          </a:p>
          <a:p>
            <a:pPr algn="ctr"/>
            <a:r>
              <a:rPr lang="sl-SI" dirty="0"/>
              <a:t>Upam, da še poznamo pred digitalni sistem negativa na filmu in pozitiva na razvitih fotografijah.</a:t>
            </a:r>
          </a:p>
          <a:p>
            <a:pPr algn="ctr"/>
            <a:r>
              <a:rPr lang="sl-SI" dirty="0"/>
              <a:t>Odtisi na prtu so torej negativ resnične podobe. </a:t>
            </a:r>
          </a:p>
          <a:p>
            <a:pPr algn="ctr"/>
            <a:r>
              <a:rPr lang="sl-SI" dirty="0"/>
              <a:t>Izjema pri tem so madeži krvi in odtisi ran (ti so pozitivi).</a:t>
            </a:r>
            <a:endParaRPr lang="sl-SI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49B8405D-4565-48A3-808E-0DB9F5DEC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3083913"/>
            <a:ext cx="9112407" cy="24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 build="p"/>
      <p:bldP spid="10" grpId="0"/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CE0B3048-9A8F-43D8-8103-AF3DA517D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8" t="36939" r="51957" b="38326"/>
          <a:stretch/>
        </p:blipFill>
        <p:spPr>
          <a:xfrm rot="16200000">
            <a:off x="-1143000" y="1143000"/>
            <a:ext cx="685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598CB28-007C-4EEB-86BB-6677DEF079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1" t="40009" r="52370" b="38452"/>
          <a:stretch/>
        </p:blipFill>
        <p:spPr>
          <a:xfrm rot="16200000">
            <a:off x="3559627" y="1288140"/>
            <a:ext cx="6857999" cy="4281714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8218872-A36B-4E6A-86BB-CADF507D1119}"/>
              </a:ext>
            </a:extLst>
          </p:cNvPr>
          <p:cNvSpPr txBox="1"/>
          <p:nvPr/>
        </p:nvSpPr>
        <p:spPr>
          <a:xfrm>
            <a:off x="394102" y="6273225"/>
            <a:ext cx="3783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</a:rPr>
              <a:t>NEGATIV – NA FILMU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D787A4F-1BAC-4A15-8B2A-316772180D14}"/>
              </a:ext>
            </a:extLst>
          </p:cNvPr>
          <p:cNvSpPr txBox="1"/>
          <p:nvPr/>
        </p:nvSpPr>
        <p:spPr>
          <a:xfrm>
            <a:off x="5307051" y="6273222"/>
            <a:ext cx="3523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POZITIV - ORIGINAL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59297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6751"/>
          <a:stretch/>
        </p:blipFill>
        <p:spPr>
          <a:xfrm>
            <a:off x="193687" y="0"/>
            <a:ext cx="8756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00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800"/>
          <a:stretch/>
        </p:blipFill>
        <p:spPr>
          <a:xfrm>
            <a:off x="1188719" y="-3"/>
            <a:ext cx="7007395" cy="6858000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16FCF3F-5F0D-44F5-969F-30B73B79B6BE}"/>
              </a:ext>
            </a:extLst>
          </p:cNvPr>
          <p:cNvSpPr txBox="1"/>
          <p:nvPr/>
        </p:nvSpPr>
        <p:spPr>
          <a:xfrm>
            <a:off x="3010162" y="6368475"/>
            <a:ext cx="1682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</a:rPr>
              <a:t>NEGATIV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41F1A0A-7A11-46A8-997B-06E586B90277}"/>
              </a:ext>
            </a:extLst>
          </p:cNvPr>
          <p:cNvSpPr txBox="1"/>
          <p:nvPr/>
        </p:nvSpPr>
        <p:spPr>
          <a:xfrm>
            <a:off x="6935826" y="6368475"/>
            <a:ext cx="1864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ORIGINAL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981108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1117</TotalTime>
  <Words>2122</Words>
  <Application>Microsoft Office PowerPoint</Application>
  <PresentationFormat>Diaprojekcija na zaslonu (4:3)</PresentationFormat>
  <Paragraphs>148</Paragraphs>
  <Slides>19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Google Sans</vt:lpstr>
      <vt:lpstr>montserrat</vt:lpstr>
      <vt:lpstr>Times New Roman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Jure</dc:creator>
  <cp:lastModifiedBy>Jure Babnik</cp:lastModifiedBy>
  <cp:revision>74</cp:revision>
  <dcterms:created xsi:type="dcterms:W3CDTF">2018-02-27T14:03:56Z</dcterms:created>
  <dcterms:modified xsi:type="dcterms:W3CDTF">2021-04-29T07:18:15Z</dcterms:modified>
</cp:coreProperties>
</file>