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3"/>
  </p:notesMasterIdLst>
  <p:sldIdLst>
    <p:sldId id="259" r:id="rId2"/>
    <p:sldId id="300" r:id="rId3"/>
    <p:sldId id="301" r:id="rId4"/>
    <p:sldId id="302" r:id="rId5"/>
    <p:sldId id="299" r:id="rId6"/>
    <p:sldId id="303" r:id="rId7"/>
    <p:sldId id="30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</p:sldIdLst>
  <p:sldSz cx="9144000" cy="6858000" type="screen4x3"/>
  <p:notesSz cx="6858000" cy="9144000"/>
  <p:custShowLst>
    <p:custShow name="Vprašanja" id="0">
      <p:sldLst>
        <p:sld r:id="rId3"/>
      </p:sldLst>
    </p:custShow>
    <p:custShow name="Izbira vprašanj" id="1">
      <p:sldLst>
        <p:sld r:id="rId2"/>
      </p:sldLst>
    </p:custShow>
  </p:custShowLst>
  <p:defaultTextStyle>
    <a:defPPr>
      <a:defRPr lang="sl-SI"/>
    </a:defPPr>
    <a:lvl1pPr algn="ctr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30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30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30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30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custShow id="1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3" autoAdjust="0"/>
    <p:restoredTop sz="94660"/>
  </p:normalViewPr>
  <p:slideViewPr>
    <p:cSldViewPr>
      <p:cViewPr varScale="1">
        <p:scale>
          <a:sx n="67" d="100"/>
          <a:sy n="67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C28C987C-EC6C-4A0C-ABFA-D55AAFA7D785}" type="datetimeFigureOut">
              <a:rPr lang="sl-SI"/>
              <a:pPr>
                <a:defRPr/>
              </a:pPr>
              <a:t>25.3.2014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 smtClean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noProof="0" smtClean="0"/>
              <a:t>Uredite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561C26F8-0284-496D-8A4E-030260CED0B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531318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Ograda opomb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l-SI" altLang="sl-SI" smtClean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2F060B-56F5-45AC-8A48-F7096D010BDD}" type="slidenum">
              <a:rPr lang="sl-SI"/>
              <a:pPr>
                <a:defRPr/>
              </a:pPr>
              <a:t>1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1C26F8-0284-496D-8A4E-030260CED0B5}" type="slidenum">
              <a:rPr lang="sl-SI" smtClean="0"/>
              <a:pPr>
                <a:defRPr/>
              </a:pPr>
              <a:t>27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95944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48637-DC44-4BEB-8AB3-7E4246D51041}" type="slidenum">
              <a:rPr lang="sl-SI" altLang="sl-SI"/>
              <a:pPr>
                <a:defRPr/>
              </a:pPr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3251452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63587-FACB-4F35-8C2B-3168DBB538F1}" type="slidenum">
              <a:rPr lang="sl-SI" altLang="sl-SI"/>
              <a:pPr>
                <a:defRPr/>
              </a:pPr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415017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D327A-602C-4682-908D-7EFA768148B3}" type="slidenum">
              <a:rPr lang="sl-SI" altLang="sl-SI"/>
              <a:pPr>
                <a:defRPr/>
              </a:pPr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474747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C6DEC-5F7C-424C-AD1F-8366D6D4C7EE}" type="slidenum">
              <a:rPr lang="sl-SI" altLang="sl-SI"/>
              <a:pPr>
                <a:defRPr/>
              </a:pPr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2487168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5A3DB-2C80-40C2-9F2F-8FA785B48F40}" type="slidenum">
              <a:rPr lang="sl-SI" altLang="sl-SI"/>
              <a:pPr>
                <a:defRPr/>
              </a:pPr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2667559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3918D-1229-4D68-AB44-BD8FA9EA3312}" type="slidenum">
              <a:rPr lang="sl-SI" altLang="sl-SI"/>
              <a:pPr>
                <a:defRPr/>
              </a:pPr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1878733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D96F0-46CE-46B9-9041-6CCE6A4B637F}" type="slidenum">
              <a:rPr lang="sl-SI" altLang="sl-SI"/>
              <a:pPr>
                <a:defRPr/>
              </a:pPr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2099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D9780-2F6E-4AC8-A205-82AFF5311A59}" type="slidenum">
              <a:rPr lang="sl-SI" altLang="sl-SI"/>
              <a:pPr>
                <a:defRPr/>
              </a:pPr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3616366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B0040-8ADA-4EF2-8B3F-4F5D37A0EF9C}" type="slidenum">
              <a:rPr lang="sl-SI" altLang="sl-SI"/>
              <a:pPr>
                <a:defRPr/>
              </a:pPr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690074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70DD7-9B98-4E5B-9C19-77A41027143E}" type="slidenum">
              <a:rPr lang="sl-SI" altLang="sl-SI"/>
              <a:pPr>
                <a:defRPr/>
              </a:pPr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949612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 smtClean="0"/>
              <a:t>Kliknite ikono, če želite dodati sliko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97B5B-C0EC-4CDE-9FBE-EAFD6830E0DC}" type="slidenum">
              <a:rPr lang="sl-SI" altLang="sl-SI"/>
              <a:pPr>
                <a:defRPr/>
              </a:pPr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55421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 naslova matrice</a:t>
            </a:r>
            <a:endParaRPr lang="en-US" altLang="sl-S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03A71C75-DCEA-4783-8420-395958926108}" type="slidenum">
              <a:rPr lang="sl-SI" altLang="sl-SI"/>
              <a:pPr>
                <a:defRPr/>
              </a:pPr>
              <a:t>‹#›</a:t>
            </a:fld>
            <a:endParaRPr lang="sl-SI" altLang="sl-SI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sloge besedila matrice</a:t>
            </a:r>
          </a:p>
          <a:p>
            <a:pPr lvl="1"/>
            <a:r>
              <a:rPr lang="sl-SI" altLang="sl-SI" smtClean="0"/>
              <a:t>Druga raven</a:t>
            </a:r>
          </a:p>
          <a:p>
            <a:pPr lvl="2"/>
            <a:r>
              <a:rPr lang="sl-SI" altLang="sl-SI" smtClean="0"/>
              <a:t>Tretja raven</a:t>
            </a:r>
          </a:p>
          <a:p>
            <a:pPr lvl="3"/>
            <a:r>
              <a:rPr lang="sl-SI" altLang="sl-SI" smtClean="0"/>
              <a:t>Četrta raven</a:t>
            </a:r>
          </a:p>
          <a:p>
            <a:pPr lvl="4"/>
            <a:r>
              <a:rPr lang="sl-SI" altLang="sl-SI" smtClean="0"/>
              <a:t>Peta raven</a:t>
            </a:r>
            <a:endParaRPr lang="en-US" altLang="sl-SI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4" r:id="rId2"/>
    <p:sldLayoutId id="2147483780" r:id="rId3"/>
    <p:sldLayoutId id="2147483775" r:id="rId4"/>
    <p:sldLayoutId id="2147483776" r:id="rId5"/>
    <p:sldLayoutId id="2147483777" r:id="rId6"/>
    <p:sldLayoutId id="2147483781" r:id="rId7"/>
    <p:sldLayoutId id="2147483782" r:id="rId8"/>
    <p:sldLayoutId id="2147483783" r:id="rId9"/>
    <p:sldLayoutId id="2147483778" r:id="rId10"/>
    <p:sldLayoutId id="214748378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1.xml"/><Relationship Id="rId18" Type="http://schemas.openxmlformats.org/officeDocument/2006/relationships/slide" Target="slide16.xml"/><Relationship Id="rId26" Type="http://schemas.openxmlformats.org/officeDocument/2006/relationships/slide" Target="slide24.xml"/><Relationship Id="rId3" Type="http://schemas.openxmlformats.org/officeDocument/2006/relationships/image" Target="../media/image2.jpeg"/><Relationship Id="rId21" Type="http://schemas.openxmlformats.org/officeDocument/2006/relationships/slide" Target="slide19.xml"/><Relationship Id="rId7" Type="http://schemas.openxmlformats.org/officeDocument/2006/relationships/slide" Target="slide5.xml"/><Relationship Id="rId12" Type="http://schemas.openxmlformats.org/officeDocument/2006/relationships/slide" Target="slide10.xml"/><Relationship Id="rId17" Type="http://schemas.openxmlformats.org/officeDocument/2006/relationships/slide" Target="slide15.xml"/><Relationship Id="rId25" Type="http://schemas.openxmlformats.org/officeDocument/2006/relationships/slide" Target="slide23.xml"/><Relationship Id="rId33" Type="http://schemas.openxmlformats.org/officeDocument/2006/relationships/slide" Target="slide31.xml"/><Relationship Id="rId2" Type="http://schemas.openxmlformats.org/officeDocument/2006/relationships/notesSlide" Target="../notesSlides/notesSlide1.xml"/><Relationship Id="rId16" Type="http://schemas.openxmlformats.org/officeDocument/2006/relationships/slide" Target="slide14.xml"/><Relationship Id="rId20" Type="http://schemas.openxmlformats.org/officeDocument/2006/relationships/slide" Target="slide18.xml"/><Relationship Id="rId29" Type="http://schemas.openxmlformats.org/officeDocument/2006/relationships/slide" Target="slide2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slide" Target="slide9.xml"/><Relationship Id="rId24" Type="http://schemas.openxmlformats.org/officeDocument/2006/relationships/slide" Target="slide22.xml"/><Relationship Id="rId32" Type="http://schemas.openxmlformats.org/officeDocument/2006/relationships/slide" Target="slide30.xml"/><Relationship Id="rId5" Type="http://schemas.openxmlformats.org/officeDocument/2006/relationships/slide" Target="slide3.xml"/><Relationship Id="rId15" Type="http://schemas.openxmlformats.org/officeDocument/2006/relationships/slide" Target="slide13.xml"/><Relationship Id="rId23" Type="http://schemas.openxmlformats.org/officeDocument/2006/relationships/slide" Target="slide21.xml"/><Relationship Id="rId28" Type="http://schemas.openxmlformats.org/officeDocument/2006/relationships/slide" Target="slide26.xml"/><Relationship Id="rId10" Type="http://schemas.openxmlformats.org/officeDocument/2006/relationships/slide" Target="slide8.xml"/><Relationship Id="rId19" Type="http://schemas.openxmlformats.org/officeDocument/2006/relationships/slide" Target="slide17.xml"/><Relationship Id="rId31" Type="http://schemas.openxmlformats.org/officeDocument/2006/relationships/slide" Target="slide29.xml"/><Relationship Id="rId4" Type="http://schemas.openxmlformats.org/officeDocument/2006/relationships/slide" Target="slide2.xml"/><Relationship Id="rId9" Type="http://schemas.openxmlformats.org/officeDocument/2006/relationships/slide" Target="slide7.xml"/><Relationship Id="rId14" Type="http://schemas.openxmlformats.org/officeDocument/2006/relationships/slide" Target="slide12.xml"/><Relationship Id="rId22" Type="http://schemas.openxmlformats.org/officeDocument/2006/relationships/slide" Target="slide20.xml"/><Relationship Id="rId27" Type="http://schemas.openxmlformats.org/officeDocument/2006/relationships/slide" Target="slide25.xml"/><Relationship Id="rId30" Type="http://schemas.openxmlformats.org/officeDocument/2006/relationships/slide" Target="slide2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AutoShape 5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0825" y="3641725"/>
            <a:ext cx="865188" cy="865188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11</a:t>
            </a:r>
          </a:p>
        </p:txBody>
      </p:sp>
      <p:sp>
        <p:nvSpPr>
          <p:cNvPr id="5126" name="AutoShape 6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14425" y="3641725"/>
            <a:ext cx="865188" cy="865188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12</a:t>
            </a:r>
          </a:p>
        </p:txBody>
      </p:sp>
      <p:sp>
        <p:nvSpPr>
          <p:cNvPr id="5127" name="AutoShape 7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79613" y="3641725"/>
            <a:ext cx="865187" cy="865188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13</a:t>
            </a:r>
          </a:p>
        </p:txBody>
      </p:sp>
      <p:sp>
        <p:nvSpPr>
          <p:cNvPr id="5140" name="AutoShape 20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706813" y="3640138"/>
            <a:ext cx="865187" cy="865187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15</a:t>
            </a:r>
          </a:p>
        </p:txBody>
      </p:sp>
      <p:sp>
        <p:nvSpPr>
          <p:cNvPr id="5141" name="AutoShape 21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843213" y="3641725"/>
            <a:ext cx="865187" cy="865188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14</a:t>
            </a:r>
          </a:p>
        </p:txBody>
      </p:sp>
      <p:sp>
        <p:nvSpPr>
          <p:cNvPr id="5142" name="AutoShape 22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0" y="3641725"/>
            <a:ext cx="865188" cy="865188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16</a:t>
            </a:r>
          </a:p>
        </p:txBody>
      </p:sp>
      <p:sp>
        <p:nvSpPr>
          <p:cNvPr id="5143" name="AutoShape 23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35600" y="3641725"/>
            <a:ext cx="865188" cy="865188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17</a:t>
            </a:r>
          </a:p>
        </p:txBody>
      </p:sp>
      <p:sp>
        <p:nvSpPr>
          <p:cNvPr id="5144" name="AutoShape 24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299200" y="3641725"/>
            <a:ext cx="865188" cy="865188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18</a:t>
            </a:r>
          </a:p>
        </p:txBody>
      </p:sp>
      <p:sp>
        <p:nvSpPr>
          <p:cNvPr id="5145" name="AutoShape 25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027988" y="3641725"/>
            <a:ext cx="865187" cy="865188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20</a:t>
            </a:r>
          </a:p>
        </p:txBody>
      </p:sp>
      <p:sp>
        <p:nvSpPr>
          <p:cNvPr id="5146" name="AutoShape 26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164388" y="3641725"/>
            <a:ext cx="865187" cy="865188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19</a:t>
            </a:r>
          </a:p>
        </p:txBody>
      </p:sp>
      <p:sp>
        <p:nvSpPr>
          <p:cNvPr id="5147" name="AutoShape 27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0825" y="45053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21</a:t>
            </a:r>
          </a:p>
        </p:txBody>
      </p:sp>
      <p:sp>
        <p:nvSpPr>
          <p:cNvPr id="5148" name="AutoShape 28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14425" y="45053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22</a:t>
            </a:r>
          </a:p>
        </p:txBody>
      </p:sp>
      <p:sp>
        <p:nvSpPr>
          <p:cNvPr id="5149" name="AutoShape 29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79613" y="45053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23</a:t>
            </a:r>
          </a:p>
        </p:txBody>
      </p:sp>
      <p:sp>
        <p:nvSpPr>
          <p:cNvPr id="5150" name="AutoShape 30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706813" y="45053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25</a:t>
            </a:r>
          </a:p>
        </p:txBody>
      </p:sp>
      <p:sp>
        <p:nvSpPr>
          <p:cNvPr id="5151" name="AutoShape 31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843213" y="45053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24</a:t>
            </a:r>
          </a:p>
        </p:txBody>
      </p:sp>
      <p:sp>
        <p:nvSpPr>
          <p:cNvPr id="5152" name="AutoShape 32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0" y="45053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26</a:t>
            </a:r>
          </a:p>
        </p:txBody>
      </p:sp>
      <p:sp>
        <p:nvSpPr>
          <p:cNvPr id="5153" name="AutoShape 33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35600" y="45053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27</a:t>
            </a:r>
          </a:p>
        </p:txBody>
      </p:sp>
      <p:sp>
        <p:nvSpPr>
          <p:cNvPr id="5154" name="AutoShape 34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299200" y="45053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28</a:t>
            </a:r>
          </a:p>
        </p:txBody>
      </p:sp>
      <p:sp>
        <p:nvSpPr>
          <p:cNvPr id="5155" name="AutoShape 35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027988" y="45053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30</a:t>
            </a:r>
          </a:p>
        </p:txBody>
      </p:sp>
      <p:sp>
        <p:nvSpPr>
          <p:cNvPr id="5156" name="AutoShape 36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164388" y="45053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29</a:t>
            </a:r>
          </a:p>
        </p:txBody>
      </p:sp>
      <p:sp>
        <p:nvSpPr>
          <p:cNvPr id="5217" name="AutoShape 97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9238" y="2776538"/>
            <a:ext cx="865187" cy="865187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5218" name="AutoShape 98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14425" y="2776538"/>
            <a:ext cx="865188" cy="865187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5219" name="AutoShape 99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79613" y="2776538"/>
            <a:ext cx="865187" cy="865187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5220" name="AutoShape 100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706813" y="2776538"/>
            <a:ext cx="865187" cy="865187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5221" name="AutoShape 101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843213" y="2776538"/>
            <a:ext cx="865187" cy="865187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5222" name="AutoShape 102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0" y="2776538"/>
            <a:ext cx="865188" cy="865187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</a:p>
        </p:txBody>
      </p:sp>
      <p:sp>
        <p:nvSpPr>
          <p:cNvPr id="5223" name="AutoShape 103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35600" y="2776538"/>
            <a:ext cx="865188" cy="865187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7</a:t>
            </a:r>
          </a:p>
        </p:txBody>
      </p:sp>
      <p:sp>
        <p:nvSpPr>
          <p:cNvPr id="5224" name="AutoShape 104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299200" y="2776538"/>
            <a:ext cx="865188" cy="865187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8</a:t>
            </a:r>
          </a:p>
        </p:txBody>
      </p:sp>
      <p:sp>
        <p:nvSpPr>
          <p:cNvPr id="5225" name="AutoShape 105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027988" y="2776538"/>
            <a:ext cx="865187" cy="865187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</a:p>
        </p:txBody>
      </p:sp>
      <p:sp>
        <p:nvSpPr>
          <p:cNvPr id="5226" name="AutoShape 106" descr="Časopis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164388" y="2776538"/>
            <a:ext cx="865187" cy="865187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9</a:t>
            </a:r>
          </a:p>
        </p:txBody>
      </p:sp>
      <p:sp>
        <p:nvSpPr>
          <p:cNvPr id="5340" name="AutoShape 220" descr="Časopis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2776538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5389" name="AutoShape 269" descr="Časopis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4425" y="2776538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5478" name="AutoShape 358" descr="Časopis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979613" y="2776538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5527" name="AutoShape 407" descr="Časopis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843213" y="2776538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5573" name="AutoShape 453" descr="Časopis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706813" y="2776538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5619" name="AutoShape 499" descr="Časopis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0" y="2776538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</a:p>
        </p:txBody>
      </p:sp>
      <p:sp>
        <p:nvSpPr>
          <p:cNvPr id="5664" name="AutoShape 544" descr="Časopis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35600" y="2776538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7</a:t>
            </a:r>
          </a:p>
        </p:txBody>
      </p:sp>
      <p:sp>
        <p:nvSpPr>
          <p:cNvPr id="5751" name="AutoShape 631" descr="Časopis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299200" y="2776538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8</a:t>
            </a:r>
          </a:p>
        </p:txBody>
      </p:sp>
      <p:sp>
        <p:nvSpPr>
          <p:cNvPr id="5795" name="AutoShape 675" descr="Časopis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164388" y="2776538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9</a:t>
            </a:r>
          </a:p>
        </p:txBody>
      </p:sp>
      <p:sp>
        <p:nvSpPr>
          <p:cNvPr id="5836" name="AutoShape 716" descr="Časopis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2776538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</a:p>
        </p:txBody>
      </p:sp>
      <p:sp>
        <p:nvSpPr>
          <p:cNvPr id="5877" name="AutoShape 757" descr="Časopis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36417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11</a:t>
            </a:r>
          </a:p>
        </p:txBody>
      </p:sp>
      <p:sp>
        <p:nvSpPr>
          <p:cNvPr id="5917" name="AutoShape 797" descr="Časopis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4425" y="36417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12</a:t>
            </a:r>
          </a:p>
        </p:txBody>
      </p:sp>
      <p:sp>
        <p:nvSpPr>
          <p:cNvPr id="5956" name="AutoShape 836" descr="Časopis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979613" y="36417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13</a:t>
            </a:r>
          </a:p>
        </p:txBody>
      </p:sp>
      <p:sp>
        <p:nvSpPr>
          <p:cNvPr id="5995" name="AutoShape 875" descr="Časopis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843213" y="36417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14</a:t>
            </a:r>
          </a:p>
        </p:txBody>
      </p:sp>
      <p:sp>
        <p:nvSpPr>
          <p:cNvPr id="6031" name="AutoShape 911" descr="Časopis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706813" y="36417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15</a:t>
            </a:r>
          </a:p>
        </p:txBody>
      </p:sp>
      <p:sp>
        <p:nvSpPr>
          <p:cNvPr id="6067" name="AutoShape 947" descr="Časopis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0" y="36417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16</a:t>
            </a:r>
          </a:p>
        </p:txBody>
      </p:sp>
      <p:sp>
        <p:nvSpPr>
          <p:cNvPr id="6102" name="AutoShape 982" descr="Časopis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35600" y="36417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17</a:t>
            </a:r>
          </a:p>
        </p:txBody>
      </p:sp>
      <p:sp>
        <p:nvSpPr>
          <p:cNvPr id="109593" name="AutoShape 1049" descr="Časopis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299200" y="36417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18</a:t>
            </a:r>
          </a:p>
        </p:txBody>
      </p:sp>
      <p:sp>
        <p:nvSpPr>
          <p:cNvPr id="109627" name="AutoShape 1083" descr="Časopis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164388" y="36417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19</a:t>
            </a:r>
          </a:p>
        </p:txBody>
      </p:sp>
      <p:sp>
        <p:nvSpPr>
          <p:cNvPr id="109658" name="AutoShape 1114" descr="Časopis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36417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20</a:t>
            </a:r>
          </a:p>
        </p:txBody>
      </p:sp>
      <p:sp>
        <p:nvSpPr>
          <p:cNvPr id="109689" name="AutoShape 1145" descr="Časopis">
            <a:hlinkClick r:id="rId2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45053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21</a:t>
            </a:r>
          </a:p>
        </p:txBody>
      </p:sp>
      <p:sp>
        <p:nvSpPr>
          <p:cNvPr id="109719" name="AutoShape 1175" descr="Časopis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4425" y="45053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22</a:t>
            </a:r>
          </a:p>
        </p:txBody>
      </p:sp>
      <p:sp>
        <p:nvSpPr>
          <p:cNvPr id="109748" name="AutoShape 1204" descr="Časopis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979613" y="45053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23</a:t>
            </a:r>
          </a:p>
        </p:txBody>
      </p:sp>
      <p:sp>
        <p:nvSpPr>
          <p:cNvPr id="109777" name="AutoShape 1233" descr="Časopis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843213" y="45053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24</a:t>
            </a:r>
          </a:p>
        </p:txBody>
      </p:sp>
      <p:sp>
        <p:nvSpPr>
          <p:cNvPr id="109803" name="AutoShape 1259" descr="Časopis">
            <a:hlinkClick r:id="rId2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706813" y="45053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25</a:t>
            </a:r>
          </a:p>
        </p:txBody>
      </p:sp>
      <p:sp>
        <p:nvSpPr>
          <p:cNvPr id="109829" name="AutoShape 1285" descr="Časopis">
            <a:hlinkClick r:id="rId2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0" y="45053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>
                <a:effectLst>
                  <a:outerShdw blurRad="38100" dist="38100" dir="2700000" algn="tl">
                    <a:srgbClr val="C0C0C0"/>
                  </a:outerShdw>
                </a:effectLst>
              </a:rPr>
              <a:t>26</a:t>
            </a:r>
          </a:p>
        </p:txBody>
      </p:sp>
      <p:sp>
        <p:nvSpPr>
          <p:cNvPr id="109854" name="AutoShape 1310" descr="Časopis">
            <a:hlinkClick r:id="rId3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35600" y="45053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27</a:t>
            </a:r>
          </a:p>
        </p:txBody>
      </p:sp>
      <p:sp>
        <p:nvSpPr>
          <p:cNvPr id="109878" name="AutoShape 1334" descr="Časopis">
            <a:hlinkClick r:id="rId3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299200" y="45053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28</a:t>
            </a:r>
          </a:p>
        </p:txBody>
      </p:sp>
      <p:sp>
        <p:nvSpPr>
          <p:cNvPr id="109902" name="AutoShape 1358" descr="Časopis">
            <a:hlinkClick r:id="rId3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164388" y="45053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29</a:t>
            </a:r>
          </a:p>
        </p:txBody>
      </p:sp>
      <p:sp>
        <p:nvSpPr>
          <p:cNvPr id="109923" name="AutoShape 1379" descr="Časopis">
            <a:hlinkClick r:id="rId3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4505325"/>
            <a:ext cx="863600" cy="863600"/>
          </a:xfrm>
          <a:prstGeom prst="actionButtonBlank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sl-SI" altLang="sl-SI" sz="25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30</a:t>
            </a:r>
          </a:p>
        </p:txBody>
      </p:sp>
      <p:sp>
        <p:nvSpPr>
          <p:cNvPr id="86" name="Text Box 16"/>
          <p:cNvSpPr txBox="1">
            <a:spLocks noChangeArrowheads="1"/>
          </p:cNvSpPr>
          <p:nvPr/>
        </p:nvSpPr>
        <p:spPr bwMode="auto">
          <a:xfrm>
            <a:off x="727075" y="1670050"/>
            <a:ext cx="7832725" cy="110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l-SI" altLang="sl-SI" sz="66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Papež FRANČIŠEK</a:t>
            </a:r>
          </a:p>
        </p:txBody>
      </p:sp>
      <p:sp>
        <p:nvSpPr>
          <p:cNvPr id="87" name="Text Box 16"/>
          <p:cNvSpPr txBox="1">
            <a:spLocks noChangeArrowheads="1"/>
          </p:cNvSpPr>
          <p:nvPr/>
        </p:nvSpPr>
        <p:spPr bwMode="auto">
          <a:xfrm>
            <a:off x="3914775" y="5516563"/>
            <a:ext cx="1744663" cy="11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l-SI" altLang="sl-SI" sz="66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kviz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3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5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52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0"/>
                                        <p:tgtEl>
                                          <p:spTgt spid="5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/>
                                        <p:tgtEl>
                                          <p:spTgt spid="5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/>
                                        <p:tgtEl>
                                          <p:spTgt spid="5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/>
                                        <p:tgtEl>
                                          <p:spTgt spid="5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4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3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0"/>
                                        <p:tgtEl>
                                          <p:spTgt spid="5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/>
                                        <p:tgtEl>
                                          <p:spTgt spid="5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/>
                                        <p:tgtEl>
                                          <p:spTgt spid="5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/>
                                        <p:tgtEl>
                                          <p:spTgt spid="5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3000"/>
                                        <p:tgtEl>
                                          <p:spTgt spid="5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/>
                                        <p:tgtEl>
                                          <p:spTgt spid="5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/>
                                        <p:tgtEl>
                                          <p:spTgt spid="5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5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8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4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3000"/>
                                        <p:tgtEl>
                                          <p:spTgt spid="5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3000"/>
                                        <p:tgtEl>
                                          <p:spTgt spid="5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/>
                                        <p:tgtEl>
                                          <p:spTgt spid="5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5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3000"/>
                                        <p:tgtEl>
                                          <p:spTgt spid="54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3000"/>
                                        <p:tgtEl>
                                          <p:spTgt spid="54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/>
                                        <p:tgtEl>
                                          <p:spTgt spid="5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/>
                                        <p:tgtEl>
                                          <p:spTgt spid="5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7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5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3000"/>
                                        <p:tgtEl>
                                          <p:spTgt spid="5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3000"/>
                                        <p:tgtEl>
                                          <p:spTgt spid="5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0"/>
                                        <p:tgtEl>
                                          <p:spTgt spid="5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0"/>
                                        <p:tgtEl>
                                          <p:spTgt spid="5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3000"/>
                                        <p:tgtEl>
                                          <p:spTgt spid="55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3000"/>
                                        <p:tgtEl>
                                          <p:spTgt spid="55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0"/>
                                        <p:tgtEl>
                                          <p:spTgt spid="5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0"/>
                                        <p:tgtEl>
                                          <p:spTgt spid="5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2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5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3000"/>
                                        <p:tgtEl>
                                          <p:spTgt spid="5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3000"/>
                                        <p:tgtEl>
                                          <p:spTgt spid="5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0"/>
                                        <p:tgtEl>
                                          <p:spTgt spid="5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0"/>
                                        <p:tgtEl>
                                          <p:spTgt spid="5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3000"/>
                                        <p:tgtEl>
                                          <p:spTgt spid="55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3000"/>
                                        <p:tgtEl>
                                          <p:spTgt spid="55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0"/>
                                        <p:tgtEl>
                                          <p:spTgt spid="5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0"/>
                                        <p:tgtEl>
                                          <p:spTgt spid="5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7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56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 nodeType="clickPar">
                      <p:stCondLst>
                        <p:cond delay="0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3000"/>
                                        <p:tgtEl>
                                          <p:spTgt spid="5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3000"/>
                                        <p:tgtEl>
                                          <p:spTgt spid="5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0"/>
                                        <p:tgtEl>
                                          <p:spTgt spid="5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0"/>
                                        <p:tgtEl>
                                          <p:spTgt spid="5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3000"/>
                                        <p:tgtEl>
                                          <p:spTgt spid="56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3000"/>
                                        <p:tgtEl>
                                          <p:spTgt spid="56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0"/>
                                        <p:tgtEl>
                                          <p:spTgt spid="5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0"/>
                                        <p:tgtEl>
                                          <p:spTgt spid="5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1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6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3000"/>
                                        <p:tgtEl>
                                          <p:spTgt spid="5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3000"/>
                                        <p:tgtEl>
                                          <p:spTgt spid="52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0"/>
                                        <p:tgtEl>
                                          <p:spTgt spid="5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0"/>
                                        <p:tgtEl>
                                          <p:spTgt spid="5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3000"/>
                                        <p:tgtEl>
                                          <p:spTgt spid="56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3000"/>
                                        <p:tgtEl>
                                          <p:spTgt spid="56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0"/>
                                        <p:tgtEl>
                                          <p:spTgt spid="5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000"/>
                                        <p:tgtEl>
                                          <p:spTgt spid="5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64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7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 nodeType="clickPar">
                      <p:stCondLst>
                        <p:cond delay="0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3000"/>
                                        <p:tgtEl>
                                          <p:spTgt spid="5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3000"/>
                                        <p:tgtEl>
                                          <p:spTgt spid="52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0"/>
                                        <p:tgtEl>
                                          <p:spTgt spid="5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0"/>
                                        <p:tgtEl>
                                          <p:spTgt spid="5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3000"/>
                                        <p:tgtEl>
                                          <p:spTgt spid="57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3000"/>
                                        <p:tgtEl>
                                          <p:spTgt spid="57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000"/>
                                        <p:tgtEl>
                                          <p:spTgt spid="5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0"/>
                                        <p:tgtEl>
                                          <p:spTgt spid="5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51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7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3000"/>
                                        <p:tgtEl>
                                          <p:spTgt spid="5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3000"/>
                                        <p:tgtEl>
                                          <p:spTgt spid="5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0"/>
                                        <p:tgtEl>
                                          <p:spTgt spid="5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000"/>
                                        <p:tgtEl>
                                          <p:spTgt spid="5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3000"/>
                                        <p:tgtEl>
                                          <p:spTgt spid="57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3000"/>
                                        <p:tgtEl>
                                          <p:spTgt spid="57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0"/>
                                        <p:tgtEl>
                                          <p:spTgt spid="5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000"/>
                                        <p:tgtEl>
                                          <p:spTgt spid="5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95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58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 nodeType="clickPar">
                      <p:stCondLst>
                        <p:cond delay="0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3000"/>
                                        <p:tgtEl>
                                          <p:spTgt spid="5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3000"/>
                                        <p:tgtEl>
                                          <p:spTgt spid="52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000"/>
                                        <p:tgtEl>
                                          <p:spTgt spid="5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3000"/>
                                        <p:tgtEl>
                                          <p:spTgt spid="5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3000"/>
                                        <p:tgtEl>
                                          <p:spTgt spid="58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3000"/>
                                        <p:tgtEl>
                                          <p:spTgt spid="58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0"/>
                                        <p:tgtEl>
                                          <p:spTgt spid="58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3000"/>
                                        <p:tgtEl>
                                          <p:spTgt spid="58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36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58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 nodeType="clickPar">
                      <p:stCondLst>
                        <p:cond delay="0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3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3000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000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000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3000"/>
                                        <p:tgtEl>
                                          <p:spTgt spid="58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3000"/>
                                        <p:tgtEl>
                                          <p:spTgt spid="58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000"/>
                                        <p:tgtEl>
                                          <p:spTgt spid="5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000"/>
                                        <p:tgtEl>
                                          <p:spTgt spid="5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77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59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 nodeType="clickPar">
                      <p:stCondLst>
                        <p:cond delay="0"/>
                      </p:stCondLst>
                      <p:childTnLst>
                        <p:par>
                          <p:cTn id="1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0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3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300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00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300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3000"/>
                                        <p:tgtEl>
                                          <p:spTgt spid="59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3000"/>
                                        <p:tgtEl>
                                          <p:spTgt spid="59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3000"/>
                                        <p:tgtEl>
                                          <p:spTgt spid="5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3000"/>
                                        <p:tgtEl>
                                          <p:spTgt spid="5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17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59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 nodeType="clickPar">
                      <p:stCondLst>
                        <p:cond delay="0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3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3000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3000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000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3000"/>
                                        <p:tgtEl>
                                          <p:spTgt spid="59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3000"/>
                                        <p:tgtEl>
                                          <p:spTgt spid="59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3000"/>
                                        <p:tgtEl>
                                          <p:spTgt spid="59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3000"/>
                                        <p:tgtEl>
                                          <p:spTgt spid="59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56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59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 nodeType="clickPar">
                      <p:stCondLst>
                        <p:cond delay="0"/>
                      </p:stCondLst>
                      <p:childTnLst>
                        <p:par>
                          <p:cTn id="1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0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3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3000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3000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3000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3000"/>
                                        <p:tgtEl>
                                          <p:spTgt spid="59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3000"/>
                                        <p:tgtEl>
                                          <p:spTgt spid="59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000"/>
                                        <p:tgtEl>
                                          <p:spTgt spid="5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3000"/>
                                        <p:tgtEl>
                                          <p:spTgt spid="5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95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6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 nodeType="clickPar">
                      <p:stCondLst>
                        <p:cond delay="0"/>
                      </p:stCondLst>
                      <p:childTnLst>
                        <p:par>
                          <p:cTn id="2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" dur="3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3000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000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3000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3000"/>
                                        <p:tgtEl>
                                          <p:spTgt spid="6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3000"/>
                                        <p:tgtEl>
                                          <p:spTgt spid="6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3000"/>
                                        <p:tgtEl>
                                          <p:spTgt spid="6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000"/>
                                        <p:tgtEl>
                                          <p:spTgt spid="6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31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60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 nodeType="clickPar">
                      <p:stCondLst>
                        <p:cond delay="0"/>
                      </p:stCondLst>
                      <p:childTnLst>
                        <p:par>
                          <p:cTn id="2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0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30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3000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3000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3000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3000"/>
                                        <p:tgtEl>
                                          <p:spTgt spid="60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3000"/>
                                        <p:tgtEl>
                                          <p:spTgt spid="60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3000"/>
                                        <p:tgtEl>
                                          <p:spTgt spid="6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3000"/>
                                        <p:tgtEl>
                                          <p:spTgt spid="6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67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6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 nodeType="clickPar">
                      <p:stCondLst>
                        <p:cond delay="0"/>
                      </p:stCondLst>
                      <p:childTnLst>
                        <p:par>
                          <p:cTn id="2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30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3000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3000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3000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2" dur="3000"/>
                                        <p:tgtEl>
                                          <p:spTgt spid="6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3000"/>
                                        <p:tgtEl>
                                          <p:spTgt spid="6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3000"/>
                                        <p:tgtEl>
                                          <p:spTgt spid="6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3000"/>
                                        <p:tgtEl>
                                          <p:spTgt spid="6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02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1095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 nodeType="clickPar">
                      <p:stCondLst>
                        <p:cond delay="0"/>
                      </p:stCondLst>
                      <p:childTnLst>
                        <p:par>
                          <p:cTn id="2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0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30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3000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3000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3000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3000"/>
                                        <p:tgtEl>
                                          <p:spTgt spid="1095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3000"/>
                                        <p:tgtEl>
                                          <p:spTgt spid="1095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3000"/>
                                        <p:tgtEl>
                                          <p:spTgt spid="109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3000"/>
                                        <p:tgtEl>
                                          <p:spTgt spid="109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593"/>
                  </p:tgtEl>
                </p:cond>
              </p:nextCondLst>
            </p:seq>
            <p:seq concurrent="1" nextAc="seek">
              <p:cTn id="272" restart="whenNotActive" fill="hold" evtFilter="cancelBubble" nodeType="interactiveSeq">
                <p:stCondLst>
                  <p:cond evt="onClick" delay="0">
                    <p:tgtEl>
                      <p:spTgt spid="1096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3" fill="hold" nodeType="clickPar">
                      <p:stCondLst>
                        <p:cond delay="0"/>
                      </p:stCondLst>
                      <p:childTnLst>
                        <p:par>
                          <p:cTn id="2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6" dur="30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3000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3000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3000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2" dur="3000"/>
                                        <p:tgtEl>
                                          <p:spTgt spid="109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3000"/>
                                        <p:tgtEl>
                                          <p:spTgt spid="1096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3000"/>
                                        <p:tgtEl>
                                          <p:spTgt spid="109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3000"/>
                                        <p:tgtEl>
                                          <p:spTgt spid="109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627"/>
                  </p:tgtEl>
                </p:cond>
              </p:nextCondLst>
            </p:seq>
            <p:seq concurrent="1" nextAc="seek">
              <p:cTn id="287" restart="whenNotActive" fill="hold" evtFilter="cancelBubble" nodeType="interactiveSeq">
                <p:stCondLst>
                  <p:cond evt="onClick" delay="0">
                    <p:tgtEl>
                      <p:spTgt spid="1096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8" fill="hold" nodeType="clickPar">
                      <p:stCondLst>
                        <p:cond delay="0"/>
                      </p:stCondLst>
                      <p:childTnLst>
                        <p:par>
                          <p:cTn id="2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0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1" dur="30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3000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3000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3000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7" dur="3000"/>
                                        <p:tgtEl>
                                          <p:spTgt spid="109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3000"/>
                                        <p:tgtEl>
                                          <p:spTgt spid="1096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3000"/>
                                        <p:tgtEl>
                                          <p:spTgt spid="109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3000"/>
                                        <p:tgtEl>
                                          <p:spTgt spid="109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658"/>
                  </p:tgtEl>
                </p:cond>
              </p:nextCondLst>
            </p:seq>
            <p:seq concurrent="1" nextAc="seek">
              <p:cTn id="302" restart="whenNotActive" fill="hold" evtFilter="cancelBubble" nodeType="interactiveSeq">
                <p:stCondLst>
                  <p:cond evt="onClick" delay="0">
                    <p:tgtEl>
                      <p:spTgt spid="1096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3" fill="hold" nodeType="clickPar">
                      <p:stCondLst>
                        <p:cond delay="0"/>
                      </p:stCondLst>
                      <p:childTnLst>
                        <p:par>
                          <p:cTn id="3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6" dur="30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7" dur="3000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3000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3000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3000"/>
                                        <p:tgtEl>
                                          <p:spTgt spid="1096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3" dur="3000"/>
                                        <p:tgtEl>
                                          <p:spTgt spid="1096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3000"/>
                                        <p:tgtEl>
                                          <p:spTgt spid="109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3000"/>
                                        <p:tgtEl>
                                          <p:spTgt spid="109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689"/>
                  </p:tgtEl>
                </p:cond>
              </p:nextCondLst>
            </p:seq>
            <p:seq concurrent="1" nextAc="seek">
              <p:cTn id="317" restart="whenNotActive" fill="hold" evtFilter="cancelBubble" nodeType="interactiveSeq">
                <p:stCondLst>
                  <p:cond evt="onClick" delay="0">
                    <p:tgtEl>
                      <p:spTgt spid="1097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8" fill="hold" nodeType="clickPar">
                      <p:stCondLst>
                        <p:cond delay="0"/>
                      </p:stCondLst>
                      <p:childTnLst>
                        <p:par>
                          <p:cTn id="3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0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1" dur="30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2" dur="3000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3000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3000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7" dur="3000"/>
                                        <p:tgtEl>
                                          <p:spTgt spid="1097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8" dur="3000"/>
                                        <p:tgtEl>
                                          <p:spTgt spid="1097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3000"/>
                                        <p:tgtEl>
                                          <p:spTgt spid="1097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3000"/>
                                        <p:tgtEl>
                                          <p:spTgt spid="1097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719"/>
                  </p:tgtEl>
                </p:cond>
              </p:nextCondLst>
            </p:seq>
            <p:seq concurrent="1" nextAc="seek">
              <p:cTn id="332" restart="whenNotActive" fill="hold" evtFilter="cancelBubble" nodeType="interactiveSeq">
                <p:stCondLst>
                  <p:cond evt="onClick" delay="0">
                    <p:tgtEl>
                      <p:spTgt spid="1097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3" fill="hold" nodeType="clickPar">
                      <p:stCondLst>
                        <p:cond delay="0"/>
                      </p:stCondLst>
                      <p:childTnLst>
                        <p:par>
                          <p:cTn id="3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30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7" dur="3000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3000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3000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2" dur="3000"/>
                                        <p:tgtEl>
                                          <p:spTgt spid="109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3" dur="3000"/>
                                        <p:tgtEl>
                                          <p:spTgt spid="1097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3000"/>
                                        <p:tgtEl>
                                          <p:spTgt spid="109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3000"/>
                                        <p:tgtEl>
                                          <p:spTgt spid="109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748"/>
                  </p:tgtEl>
                </p:cond>
              </p:nextCondLst>
            </p:seq>
            <p:seq concurrent="1" nextAc="seek">
              <p:cTn id="347" restart="whenNotActive" fill="hold" evtFilter="cancelBubble" nodeType="interactiveSeq">
                <p:stCondLst>
                  <p:cond evt="onClick" delay="0">
                    <p:tgtEl>
                      <p:spTgt spid="1097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8" fill="hold" nodeType="clickPar">
                      <p:stCondLst>
                        <p:cond delay="0"/>
                      </p:stCondLst>
                      <p:childTnLst>
                        <p:par>
                          <p:cTn id="3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0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1" dur="30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2" dur="3000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3000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3000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3000"/>
                                        <p:tgtEl>
                                          <p:spTgt spid="1097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8" dur="3000"/>
                                        <p:tgtEl>
                                          <p:spTgt spid="1097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3000"/>
                                        <p:tgtEl>
                                          <p:spTgt spid="109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3000"/>
                                        <p:tgtEl>
                                          <p:spTgt spid="109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777"/>
                  </p:tgtEl>
                </p:cond>
              </p:nextCondLst>
            </p:seq>
            <p:seq concurrent="1" nextAc="seek">
              <p:cTn id="362" restart="whenNotActive" fill="hold" evtFilter="cancelBubble" nodeType="interactiveSeq">
                <p:stCondLst>
                  <p:cond evt="onClick" delay="0">
                    <p:tgtEl>
                      <p:spTgt spid="1098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3" fill="hold" nodeType="clickPar">
                      <p:stCondLst>
                        <p:cond delay="0"/>
                      </p:stCondLst>
                      <p:childTnLst>
                        <p:par>
                          <p:cTn id="3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6" dur="30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7" dur="3000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3000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3000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1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2" dur="3000"/>
                                        <p:tgtEl>
                                          <p:spTgt spid="1098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3" dur="3000"/>
                                        <p:tgtEl>
                                          <p:spTgt spid="1098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3000"/>
                                        <p:tgtEl>
                                          <p:spTgt spid="109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3000"/>
                                        <p:tgtEl>
                                          <p:spTgt spid="109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803"/>
                  </p:tgtEl>
                </p:cond>
              </p:nextCondLst>
            </p:seq>
            <p:seq concurrent="1" nextAc="seek">
              <p:cTn id="377" restart="whenNotActive" fill="hold" evtFilter="cancelBubble" nodeType="interactiveSeq">
                <p:stCondLst>
                  <p:cond evt="onClick" delay="0">
                    <p:tgtEl>
                      <p:spTgt spid="1098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8" fill="hold" nodeType="clickPar">
                      <p:stCondLst>
                        <p:cond delay="0"/>
                      </p:stCondLst>
                      <p:childTnLst>
                        <p:par>
                          <p:cTn id="3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0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1" dur="30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2" dur="3000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3000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3000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7" dur="3000"/>
                                        <p:tgtEl>
                                          <p:spTgt spid="1098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8" dur="3000"/>
                                        <p:tgtEl>
                                          <p:spTgt spid="1098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3000"/>
                                        <p:tgtEl>
                                          <p:spTgt spid="109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3000"/>
                                        <p:tgtEl>
                                          <p:spTgt spid="109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829"/>
                  </p:tgtEl>
                </p:cond>
              </p:nextCondLst>
            </p:seq>
            <p:seq concurrent="1" nextAc="seek">
              <p:cTn id="392" restart="whenNotActive" fill="hold" evtFilter="cancelBubble" nodeType="interactiveSeq">
                <p:stCondLst>
                  <p:cond evt="onClick" delay="0">
                    <p:tgtEl>
                      <p:spTgt spid="1098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3" fill="hold" nodeType="clickPar">
                      <p:stCondLst>
                        <p:cond delay="0"/>
                      </p:stCondLst>
                      <p:childTnLst>
                        <p:par>
                          <p:cTn id="3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6" dur="3000"/>
                                        <p:tgtEl>
                                          <p:spTgt spid="5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7" dur="3000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3000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3000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1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2" dur="3000"/>
                                        <p:tgtEl>
                                          <p:spTgt spid="1098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3" dur="3000"/>
                                        <p:tgtEl>
                                          <p:spTgt spid="1098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3000"/>
                                        <p:tgtEl>
                                          <p:spTgt spid="1098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3000"/>
                                        <p:tgtEl>
                                          <p:spTgt spid="1098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854"/>
                  </p:tgtEl>
                </p:cond>
              </p:nextCondLst>
            </p:seq>
            <p:seq concurrent="1" nextAc="seek">
              <p:cTn id="407" restart="whenNotActive" fill="hold" evtFilter="cancelBubble" nodeType="interactiveSeq">
                <p:stCondLst>
                  <p:cond evt="onClick" delay="0">
                    <p:tgtEl>
                      <p:spTgt spid="1098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8" fill="hold" nodeType="clickPar">
                      <p:stCondLst>
                        <p:cond delay="0"/>
                      </p:stCondLst>
                      <p:childTnLst>
                        <p:par>
                          <p:cTn id="4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0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1" dur="3000"/>
                                        <p:tgtEl>
                                          <p:spTgt spid="5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2" dur="3000"/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3000"/>
                                        <p:tgtEl>
                                          <p:spTgt spid="5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3000"/>
                                        <p:tgtEl>
                                          <p:spTgt spid="5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6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7" dur="3000"/>
                                        <p:tgtEl>
                                          <p:spTgt spid="1098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8" dur="3000"/>
                                        <p:tgtEl>
                                          <p:spTgt spid="1098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3000"/>
                                        <p:tgtEl>
                                          <p:spTgt spid="1098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3000"/>
                                        <p:tgtEl>
                                          <p:spTgt spid="1098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878"/>
                  </p:tgtEl>
                </p:cond>
              </p:nextCondLst>
            </p:seq>
            <p:seq concurrent="1" nextAc="seek">
              <p:cTn id="422" restart="whenNotActive" fill="hold" evtFilter="cancelBubble" nodeType="interactiveSeq">
                <p:stCondLst>
                  <p:cond evt="onClick" delay="0">
                    <p:tgtEl>
                      <p:spTgt spid="1099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3" fill="hold" nodeType="clickPar">
                      <p:stCondLst>
                        <p:cond delay="0"/>
                      </p:stCondLst>
                      <p:childTnLst>
                        <p:par>
                          <p:cTn id="4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300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7" dur="3000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3000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3000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1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2" dur="3000"/>
                                        <p:tgtEl>
                                          <p:spTgt spid="1099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3" dur="3000"/>
                                        <p:tgtEl>
                                          <p:spTgt spid="1099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3000"/>
                                        <p:tgtEl>
                                          <p:spTgt spid="109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3000"/>
                                        <p:tgtEl>
                                          <p:spTgt spid="109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902"/>
                  </p:tgtEl>
                </p:cond>
              </p:nextCondLst>
            </p:seq>
            <p:seq concurrent="1" nextAc="seek">
              <p:cTn id="437" restart="whenNotActive" fill="hold" evtFilter="cancelBubble" nodeType="interactiveSeq">
                <p:stCondLst>
                  <p:cond evt="onClick" delay="0">
                    <p:tgtEl>
                      <p:spTgt spid="1099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8" fill="hold" nodeType="clickPar">
                      <p:stCondLst>
                        <p:cond delay="0"/>
                      </p:stCondLst>
                      <p:childTnLst>
                        <p:par>
                          <p:cTn id="4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0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1" dur="3000"/>
                                        <p:tgtEl>
                                          <p:spTgt spid="5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2" dur="3000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3" dur="3000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3000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3000"/>
                                        <p:tgtEl>
                                          <p:spTgt spid="1099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8" dur="3000"/>
                                        <p:tgtEl>
                                          <p:spTgt spid="1099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3000"/>
                                        <p:tgtEl>
                                          <p:spTgt spid="109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3000"/>
                                        <p:tgtEl>
                                          <p:spTgt spid="109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923"/>
                  </p:tgtEl>
                </p:cond>
              </p:nextCondLst>
            </p:seq>
          </p:childTnLst>
        </p:cTn>
      </p:par>
    </p:tnLst>
    <p:bldLst>
      <p:bldP spid="5125" grpId="0" animBg="1"/>
      <p:bldP spid="5126" grpId="0" animBg="1"/>
      <p:bldP spid="5127" grpId="0" animBg="1"/>
      <p:bldP spid="5140" grpId="0" animBg="1"/>
      <p:bldP spid="5141" grpId="0" animBg="1"/>
      <p:bldP spid="5142" grpId="0" animBg="1"/>
      <p:bldP spid="5143" grpId="0" animBg="1"/>
      <p:bldP spid="5144" grpId="0" animBg="1"/>
      <p:bldP spid="5145" grpId="0" animBg="1"/>
      <p:bldP spid="5146" grpId="0" animBg="1"/>
      <p:bldP spid="5147" grpId="0" animBg="1"/>
      <p:bldP spid="5148" grpId="0" animBg="1"/>
      <p:bldP spid="5149" grpId="0" animBg="1"/>
      <p:bldP spid="5150" grpId="0" animBg="1"/>
      <p:bldP spid="5151" grpId="0" animBg="1"/>
      <p:bldP spid="5152" grpId="0" animBg="1"/>
      <p:bldP spid="5153" grpId="0" animBg="1"/>
      <p:bldP spid="5154" grpId="0" animBg="1"/>
      <p:bldP spid="5155" grpId="0" animBg="1"/>
      <p:bldP spid="5156" grpId="0" animBg="1"/>
      <p:bldP spid="5217" grpId="0" animBg="1"/>
      <p:bldP spid="5218" grpId="0" animBg="1"/>
      <p:bldP spid="5219" grpId="0" animBg="1"/>
      <p:bldP spid="5220" grpId="0" animBg="1"/>
      <p:bldP spid="5221" grpId="0" animBg="1"/>
      <p:bldP spid="5222" grpId="0" animBg="1"/>
      <p:bldP spid="5223" grpId="0" animBg="1"/>
      <p:bldP spid="5225" grpId="0" animBg="1"/>
      <p:bldP spid="5340" grpId="0" animBg="1"/>
      <p:bldP spid="5389" grpId="0" animBg="1"/>
      <p:bldP spid="5478" grpId="0" animBg="1"/>
      <p:bldP spid="5527" grpId="0" animBg="1"/>
      <p:bldP spid="5573" grpId="0" animBg="1"/>
      <p:bldP spid="5619" grpId="0" animBg="1"/>
      <p:bldP spid="5664" grpId="0" animBg="1"/>
      <p:bldP spid="5751" grpId="0" animBg="1"/>
      <p:bldP spid="5795" grpId="0" animBg="1"/>
      <p:bldP spid="5836" grpId="0" animBg="1"/>
      <p:bldP spid="5877" grpId="0" animBg="1"/>
      <p:bldP spid="5917" grpId="0" animBg="1"/>
      <p:bldP spid="5956" grpId="0" animBg="1"/>
      <p:bldP spid="5995" grpId="0" animBg="1"/>
      <p:bldP spid="6031" grpId="0" animBg="1"/>
      <p:bldP spid="6067" grpId="0" animBg="1"/>
      <p:bldP spid="6102" grpId="0" animBg="1"/>
      <p:bldP spid="109593" grpId="0" animBg="1"/>
      <p:bldP spid="109627" grpId="0" animBg="1"/>
      <p:bldP spid="109658" grpId="0" animBg="1"/>
      <p:bldP spid="109689" grpId="0" animBg="1"/>
      <p:bldP spid="109719" grpId="0" animBg="1"/>
      <p:bldP spid="109748" grpId="0" animBg="1"/>
      <p:bldP spid="109777" grpId="0" animBg="1"/>
      <p:bldP spid="109803" grpId="0" animBg="1"/>
      <p:bldP spid="109829" grpId="0" animBg="1"/>
      <p:bldP spid="109854" grpId="0" animBg="1"/>
      <p:bldP spid="109878" grpId="0" animBg="1"/>
      <p:bldP spid="109902" grpId="0" animBg="1"/>
      <p:bldP spid="10992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611188" y="469900"/>
            <a:ext cx="835342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9. </a:t>
            </a: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Katerega leta se je </a:t>
            </a: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rodil</a:t>
            </a: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?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750888" y="2387600"/>
            <a:ext cx="3287712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leta 1954  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750888" y="3243263"/>
            <a:ext cx="2890837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leta 1956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679450" y="4229100"/>
            <a:ext cx="2886075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leta 1957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636588" y="5121275"/>
            <a:ext cx="2928937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 ) leta 1958</a:t>
            </a:r>
          </a:p>
        </p:txBody>
      </p:sp>
      <p:sp>
        <p:nvSpPr>
          <p:cNvPr id="14345" name="Oval 9"/>
          <p:cNvSpPr>
            <a:spLocks noChangeArrowheads="1"/>
          </p:cNvSpPr>
          <p:nvPr/>
        </p:nvSpPr>
        <p:spPr bwMode="auto">
          <a:xfrm>
            <a:off x="611188" y="5019675"/>
            <a:ext cx="792162" cy="792163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35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 autoUpdateAnimBg="0"/>
      <p:bldP spid="14347" grpId="0" autoUpdateAnimBg="0"/>
      <p:bldP spid="14347" grpId="1"/>
      <p:bldP spid="14348" grpId="0" autoUpdateAnimBg="0"/>
      <p:bldP spid="14349" grpId="0" autoUpdateAnimBg="0"/>
      <p:bldP spid="14349" grpId="1"/>
      <p:bldP spid="14350" grpId="0" autoUpdateAnimBg="0"/>
      <p:bldP spid="14345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755650" y="469900"/>
            <a:ext cx="7786688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10. Katerega leta je postal škof?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536575" y="4829175"/>
            <a:ext cx="2928938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sl-SI" altLang="sl-SI" sz="3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 ) leta 2000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557213" y="3071813"/>
            <a:ext cx="2890837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leta 1993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527050" y="3952875"/>
            <a:ext cx="2886075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leta 1995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527050" y="2179638"/>
            <a:ext cx="2932113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leta 1992</a:t>
            </a:r>
          </a:p>
        </p:txBody>
      </p:sp>
      <p:sp>
        <p:nvSpPr>
          <p:cNvPr id="15369" name="Oval 9"/>
          <p:cNvSpPr>
            <a:spLocks noChangeArrowheads="1"/>
          </p:cNvSpPr>
          <p:nvPr/>
        </p:nvSpPr>
        <p:spPr bwMode="auto">
          <a:xfrm>
            <a:off x="528638" y="2127250"/>
            <a:ext cx="646112" cy="646113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27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8440" name="Picture 8" descr="D:\PODATKI\Desktop\frančišek\bergogli-255x3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682" y="2179638"/>
            <a:ext cx="2717281" cy="36976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0" grpId="0" autoUpdateAnimBg="0"/>
      <p:bldP spid="15371" grpId="0" autoUpdateAnimBg="0"/>
      <p:bldP spid="15371" grpId="1"/>
      <p:bldP spid="15372" grpId="0" autoUpdateAnimBg="0"/>
      <p:bldP spid="15373" grpId="0" autoUpdateAnimBg="0"/>
      <p:bldP spid="15373" grpId="1"/>
      <p:bldP spid="15374" grpId="0" autoUpdateAnimBg="0"/>
      <p:bldP spid="15369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611188" y="620713"/>
            <a:ext cx="84089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11. Kaj je bil njegov oče po poklicu?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3429000" y="3084513"/>
            <a:ext cx="31210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</a:t>
            </a:r>
            <a:r>
              <a:rPr lang="sl-SI" altLang="sl-SI" sz="32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mehatronik</a:t>
            </a:r>
            <a:endParaRPr lang="sl-SI" altLang="sl-SI" sz="32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304800" y="3490913"/>
            <a:ext cx="21177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mesar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3444875" y="4354513"/>
            <a:ext cx="206533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sl-SI" altLang="sl-SI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 ) kovač</a:t>
            </a: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304800" y="1939925"/>
            <a:ext cx="57912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računovodja na železnici</a:t>
            </a:r>
          </a:p>
        </p:txBody>
      </p:sp>
      <p:sp>
        <p:nvSpPr>
          <p:cNvPr id="16393" name="Oval 9"/>
          <p:cNvSpPr>
            <a:spLocks noChangeArrowheads="1"/>
          </p:cNvSpPr>
          <p:nvPr/>
        </p:nvSpPr>
        <p:spPr bwMode="auto">
          <a:xfrm>
            <a:off x="306388" y="1838325"/>
            <a:ext cx="792162" cy="792163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35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 autoUpdateAnimBg="0"/>
      <p:bldP spid="16395" grpId="0" autoUpdateAnimBg="0"/>
      <p:bldP spid="16395" grpId="1"/>
      <p:bldP spid="16396" grpId="0" autoUpdateAnimBg="0"/>
      <p:bldP spid="16397" grpId="0" autoUpdateAnimBg="0"/>
      <p:bldP spid="16397" grpId="1"/>
      <p:bldP spid="16398" grpId="0" autoUpdateAnimBg="0"/>
      <p:bldP spid="16393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539750" y="525463"/>
            <a:ext cx="8350250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12. </a:t>
            </a: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Svoje papeško ime </a:t>
            </a: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„Frančišek“ </a:t>
            </a: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si je izbral po svetniku. </a:t>
            </a: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Katerem?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3635375" y="3216275"/>
            <a:ext cx="45783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Frančišku Asiškem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250825" y="4105275"/>
            <a:ext cx="48133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Frančišku Saleškem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3635375" y="5116513"/>
            <a:ext cx="48228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 ) Frančišku </a:t>
            </a:r>
            <a:r>
              <a:rPr lang="sl-SI" altLang="sl-SI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Ksaveriju</a:t>
            </a:r>
            <a:endParaRPr lang="sl-SI" altLang="sl-SI" sz="32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250825" y="2379663"/>
            <a:ext cx="53975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Frančišku </a:t>
            </a:r>
            <a:r>
              <a:rPr lang="sl-SI" altLang="sl-SI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Loterinškem</a:t>
            </a:r>
            <a:endParaRPr lang="sl-SI" altLang="sl-SI" sz="32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17417" name="Oval 9"/>
          <p:cNvSpPr>
            <a:spLocks noChangeArrowheads="1"/>
          </p:cNvSpPr>
          <p:nvPr/>
        </p:nvSpPr>
        <p:spPr bwMode="auto">
          <a:xfrm>
            <a:off x="3635375" y="3136900"/>
            <a:ext cx="792163" cy="792163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35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8" grpId="0" autoUpdateAnimBg="0"/>
      <p:bldP spid="17420" grpId="0" autoUpdateAnimBg="0"/>
      <p:bldP spid="17421" grpId="0" autoUpdateAnimBg="0"/>
      <p:bldP spid="17421" grpId="1"/>
      <p:bldP spid="17422" grpId="0" autoUpdateAnimBg="0"/>
      <p:bldP spid="17422" grpId="1"/>
      <p:bldP spid="17417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508000" y="476250"/>
            <a:ext cx="8456613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13. Papež Frančišek si je za svoje geslo izbral misel: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508000" y="2232025"/>
            <a:ext cx="345757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Moli in delaj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508000" y="3357563"/>
            <a:ext cx="6024563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Daj mi duše, drugo vzemi</a:t>
            </a: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508000" y="4425950"/>
            <a:ext cx="6138863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sl-SI" altLang="sl-SI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 ) V večjo Božjo čas in slavo</a:t>
            </a: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508000" y="5416550"/>
            <a:ext cx="62928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 ) Z usmiljenjem in izvolitvijo</a:t>
            </a:r>
          </a:p>
        </p:txBody>
      </p:sp>
      <p:sp>
        <p:nvSpPr>
          <p:cNvPr id="18441" name="Oval 9"/>
          <p:cNvSpPr>
            <a:spLocks noChangeArrowheads="1"/>
          </p:cNvSpPr>
          <p:nvPr/>
        </p:nvSpPr>
        <p:spPr bwMode="auto">
          <a:xfrm>
            <a:off x="508000" y="5335588"/>
            <a:ext cx="792163" cy="792162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35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1512" name="Picture 8" descr="D:\PODATKI\Desktop\frančišek\00970-2013-03-14-Papst-Franziskus01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563" y="1598612"/>
            <a:ext cx="2879725" cy="34131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2" grpId="0" autoUpdateAnimBg="0"/>
      <p:bldP spid="18443" grpId="0" autoUpdateAnimBg="0"/>
      <p:bldP spid="18443" grpId="1"/>
      <p:bldP spid="18444" grpId="0" autoUpdateAnimBg="0"/>
      <p:bldP spid="18445" grpId="0" autoUpdateAnimBg="0"/>
      <p:bldP spid="18445" grpId="1"/>
      <p:bldP spid="18446" grpId="0" autoUpdateAnimBg="0"/>
      <p:bldP spid="18441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250825" y="692150"/>
            <a:ext cx="8569325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14. Papež ima svoj grb, v katerem je tudi ščit. Kakšne barve je ščit v grbu?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576263" y="2927350"/>
            <a:ext cx="209865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rdeče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5565996" y="2903833"/>
            <a:ext cx="214674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modre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5565996" y="3635671"/>
            <a:ext cx="22236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 ) zelene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631825" y="3659188"/>
            <a:ext cx="235192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rumene</a:t>
            </a:r>
          </a:p>
        </p:txBody>
      </p:sp>
      <p:sp>
        <p:nvSpPr>
          <p:cNvPr id="19465" name="Oval 9"/>
          <p:cNvSpPr>
            <a:spLocks noChangeArrowheads="1"/>
          </p:cNvSpPr>
          <p:nvPr/>
        </p:nvSpPr>
        <p:spPr bwMode="auto">
          <a:xfrm>
            <a:off x="5602509" y="2833983"/>
            <a:ext cx="719137" cy="719138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2536" name="Picture 16" descr="http://upload.wikimedia.org/wikipedia/commons/thumb/d/d7/Coat_of_arms_of_Franciscus.svg/434px-Coat_of_arms_of_Franciscus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374" y="3488608"/>
            <a:ext cx="2353623" cy="325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 autoUpdateAnimBg="0"/>
      <p:bldP spid="19467" grpId="0" autoUpdateAnimBg="0"/>
      <p:bldP spid="19467" grpId="1"/>
      <p:bldP spid="19468" grpId="0" autoUpdateAnimBg="0"/>
      <p:bldP spid="19469" grpId="0" autoUpdateAnimBg="0"/>
      <p:bldP spid="19469" grpId="1"/>
      <p:bldP spid="19470" grpId="0" autoUpdateAnimBg="0"/>
      <p:bldP spid="19465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250825" y="620713"/>
            <a:ext cx="8713788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15. </a:t>
            </a: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 kakšnim prevoznim sredstvom se je </a:t>
            </a:r>
            <a:r>
              <a:rPr lang="sl-SI" altLang="sl-SI" sz="36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Bergoglio</a:t>
            </a: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kot kardinal prevažal po Buenos Airesu?</a:t>
            </a:r>
            <a:endParaRPr lang="sl-SI" altLang="sl-SI" sz="36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404813" y="3114675"/>
            <a:ext cx="40126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 helikopterjem</a:t>
            </a:r>
            <a:endParaRPr lang="sl-SI" altLang="sl-SI" sz="32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3044825" y="3930650"/>
            <a:ext cx="458330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z javnim prevozom</a:t>
            </a:r>
            <a:endParaRPr lang="sl-SI" altLang="sl-SI" sz="32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404813" y="4595813"/>
            <a:ext cx="2908168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sl-SI" altLang="sl-SI" sz="35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 ) </a:t>
            </a:r>
            <a:r>
              <a:rPr lang="sl-SI" altLang="sl-SI" sz="3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 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letalom</a:t>
            </a:r>
            <a:endParaRPr lang="sl-SI" altLang="sl-SI" sz="35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3044825" y="2298700"/>
            <a:ext cx="5487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z osebnim avtomobilom</a:t>
            </a:r>
            <a:endParaRPr lang="sl-SI" altLang="sl-SI" sz="32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0489" name="Oval 9"/>
          <p:cNvSpPr>
            <a:spLocks noChangeArrowheads="1"/>
          </p:cNvSpPr>
          <p:nvPr/>
        </p:nvSpPr>
        <p:spPr bwMode="auto">
          <a:xfrm>
            <a:off x="3044825" y="3863975"/>
            <a:ext cx="719138" cy="719138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35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3560" name="Picture 8" descr="D:\PODATKI\Desktop\frančišek\Pope-Francis-on-bus-0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976"/>
          <a:stretch/>
        </p:blipFill>
        <p:spPr bwMode="auto">
          <a:xfrm>
            <a:off x="4061404" y="4854821"/>
            <a:ext cx="4381500" cy="18408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0" grpId="0" autoUpdateAnimBg="0"/>
      <p:bldP spid="20491" grpId="0" autoUpdateAnimBg="0"/>
      <p:bldP spid="20491" grpId="1"/>
      <p:bldP spid="20492" grpId="0" autoUpdateAnimBg="0"/>
      <p:bldP spid="20493" grpId="0" autoUpdateAnimBg="0"/>
      <p:bldP spid="20493" grpId="1"/>
      <p:bldP spid="20494" grpId="0" autoUpdateAnimBg="0"/>
      <p:bldP spid="20489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323850" y="263525"/>
            <a:ext cx="8820150" cy="123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7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16. Kateri elementi so vključeni v grb papeža Frančiška?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323850" y="1773238"/>
            <a:ext cx="59404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zlata zvezda, sidro, luna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349250" y="2684463"/>
            <a:ext cx="6348413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rdeča zvezda, sidro, grozd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323850" y="3573463"/>
            <a:ext cx="612933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grozd, križ, rdeča zvezda</a:t>
            </a:r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322263" y="4508500"/>
            <a:ext cx="7148512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 ) cvet </a:t>
            </a:r>
            <a:r>
              <a:rPr lang="sl-SI" altLang="sl-SI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narde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 zlata zvezda, IHS</a:t>
            </a:r>
          </a:p>
        </p:txBody>
      </p:sp>
      <p:sp>
        <p:nvSpPr>
          <p:cNvPr id="21513" name="Oval 9"/>
          <p:cNvSpPr>
            <a:spLocks noChangeArrowheads="1"/>
          </p:cNvSpPr>
          <p:nvPr/>
        </p:nvSpPr>
        <p:spPr bwMode="auto">
          <a:xfrm>
            <a:off x="358775" y="4486275"/>
            <a:ext cx="720725" cy="720725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35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8" name="Picture 16" descr="http://upload.wikimedia.org/wikipedia/commons/thumb/d/d7/Coat_of_arms_of_Franciscus.svg/434px-Coat_of_arms_of_Franciscus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663" y="1361354"/>
            <a:ext cx="2054225" cy="283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4" grpId="0" autoUpdateAnimBg="0"/>
      <p:bldP spid="21515" grpId="0" autoUpdateAnimBg="0"/>
      <p:bldP spid="21515" grpId="1"/>
      <p:bldP spid="21516" grpId="0" autoUpdateAnimBg="0"/>
      <p:bldP spid="21517" grpId="0" autoUpdateAnimBg="0"/>
      <p:bldP spid="21517" grpId="1"/>
      <p:bldP spid="21518" grpId="0" autoUpdateAnimBg="0"/>
      <p:bldP spid="21513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576263" y="549275"/>
            <a:ext cx="8244209" cy="170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17. </a:t>
            </a:r>
            <a:r>
              <a:rPr lang="sl-SI" altLang="sl-SI" sz="3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Za kaj si je prizadeval kot nadškof in kardinal v Buenos Airesu?</a:t>
            </a:r>
            <a:endParaRPr lang="sl-SI" altLang="sl-SI" sz="35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323528" y="3395661"/>
            <a:ext cx="808105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</a:t>
            </a: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da bi bila Cerkev vedno bolj bogata</a:t>
            </a:r>
            <a:endParaRPr lang="sl-SI" altLang="sl-SI" sz="32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367978" y="4170361"/>
            <a:ext cx="709200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</a:t>
            </a: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želel je ustanoviti več fakultet</a:t>
            </a:r>
            <a:endParaRPr lang="sl-SI" altLang="sl-SI" sz="32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348928" y="4979986"/>
            <a:ext cx="890981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sl-SI" altLang="sl-SI" sz="3200" dirty="0"/>
              <a:t>C ) </a:t>
            </a:r>
            <a:r>
              <a:rPr lang="sl-SI" altLang="sl-SI" sz="3200" dirty="0" smtClean="0"/>
              <a:t>hotel je, da duhovniki ne bi toliko delali</a:t>
            </a:r>
            <a:endParaRPr lang="sl-SI" altLang="sl-SI" sz="3200" dirty="0"/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356865" y="5859461"/>
            <a:ext cx="803296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latin typeface="Comic Sans MS" pitchFamily="66" charset="0"/>
              </a:rPr>
              <a:t>D ) </a:t>
            </a:r>
            <a:r>
              <a:rPr lang="sl-SI" altLang="sl-SI" sz="3200" dirty="0" smtClean="0">
                <a:latin typeface="Comic Sans MS" pitchFamily="66" charset="0"/>
              </a:rPr>
              <a:t>zavzemal se je za odpravo revščine</a:t>
            </a:r>
            <a:endParaRPr lang="sl-SI" altLang="sl-SI" sz="3200" dirty="0" smtClean="0">
              <a:latin typeface="Comic Sans MS" pitchFamily="66" charset="0"/>
            </a:endParaRPr>
          </a:p>
        </p:txBody>
      </p:sp>
      <p:sp>
        <p:nvSpPr>
          <p:cNvPr id="22537" name="Oval 9"/>
          <p:cNvSpPr>
            <a:spLocks noChangeArrowheads="1"/>
          </p:cNvSpPr>
          <p:nvPr/>
        </p:nvSpPr>
        <p:spPr bwMode="auto">
          <a:xfrm>
            <a:off x="358453" y="5805486"/>
            <a:ext cx="647700" cy="647700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27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8" grpId="0" autoUpdateAnimBg="0"/>
      <p:bldP spid="22539" grpId="0" autoUpdateAnimBg="0"/>
      <p:bldP spid="22539" grpId="1"/>
      <p:bldP spid="22540" grpId="0" autoUpdateAnimBg="0"/>
      <p:bldP spid="22541" grpId="0" autoUpdateAnimBg="0"/>
      <p:bldP spid="22541" grpId="1"/>
      <p:bldP spid="22542" grpId="0" autoUpdateAnimBg="0"/>
      <p:bldP spid="22537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323851" y="317500"/>
            <a:ext cx="856863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18. Kje je </a:t>
            </a:r>
            <a:r>
              <a:rPr lang="sl-SI" altLang="sl-SI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J. M. </a:t>
            </a:r>
            <a:r>
              <a:rPr lang="sl-SI" altLang="sl-SI" sz="40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Bergoglio</a:t>
            </a:r>
            <a:r>
              <a:rPr lang="sl-SI" altLang="sl-SI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kot nadškof v Buenos Airesu živel? </a:t>
            </a:r>
            <a:endParaRPr lang="sl-SI" altLang="sl-SI" sz="40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361774" y="3227262"/>
            <a:ext cx="587372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) 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živel je v škofijski palači</a:t>
            </a:r>
            <a:endParaRPr lang="sl-SI" altLang="sl-SI" sz="32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362208" y="2492896"/>
            <a:ext cx="405271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živel je v gradu</a:t>
            </a:r>
            <a:endParaRPr lang="sl-SI" altLang="sl-SI" sz="32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362208" y="4023755"/>
            <a:ext cx="495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 ) 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živel je med reveži</a:t>
            </a:r>
            <a:endParaRPr lang="sl-SI" altLang="sl-SI" sz="32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362208" y="1761734"/>
            <a:ext cx="760336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sl-SI" altLang="sl-SI" sz="3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živel je v preprostem stanovanju </a:t>
            </a:r>
            <a:endParaRPr lang="sl-SI" altLang="sl-SI" sz="32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561" name="Oval 9"/>
          <p:cNvSpPr>
            <a:spLocks noChangeArrowheads="1"/>
          </p:cNvSpPr>
          <p:nvPr/>
        </p:nvSpPr>
        <p:spPr bwMode="auto">
          <a:xfrm>
            <a:off x="368558" y="1731572"/>
            <a:ext cx="720725" cy="720725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35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6632" name="Picture 8" descr="D:\PODATKI\Desktop\frančišek\bergoglio_c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413" y="2428245"/>
            <a:ext cx="3262775" cy="43476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2" grpId="0" autoUpdateAnimBg="0"/>
      <p:bldP spid="23563" grpId="0" autoUpdateAnimBg="0"/>
      <p:bldP spid="23563" grpId="1"/>
      <p:bldP spid="23564" grpId="0" autoUpdateAnimBg="0"/>
      <p:bldP spid="23565" grpId="0" autoUpdateAnimBg="0"/>
      <p:bldP spid="23565" grpId="1"/>
      <p:bldP spid="23566" grpId="0" autoUpdateAnimBg="0"/>
      <p:bldP spid="23561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80" name="Text Box 16"/>
          <p:cNvSpPr txBox="1">
            <a:spLocks noChangeArrowheads="1"/>
          </p:cNvSpPr>
          <p:nvPr/>
        </p:nvSpPr>
        <p:spPr bwMode="auto">
          <a:xfrm>
            <a:off x="539750" y="436563"/>
            <a:ext cx="8135938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sl-SI" altLang="sl-SI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Iz katere dežele prihaja papež Frančišek?</a:t>
            </a:r>
          </a:p>
        </p:txBody>
      </p:sp>
      <p:sp>
        <p:nvSpPr>
          <p:cNvPr id="113681" name="Text Box 17"/>
          <p:cNvSpPr txBox="1">
            <a:spLocks noChangeArrowheads="1"/>
          </p:cNvSpPr>
          <p:nvPr/>
        </p:nvSpPr>
        <p:spPr bwMode="auto">
          <a:xfrm>
            <a:off x="611188" y="2830513"/>
            <a:ext cx="2263775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Španija</a:t>
            </a:r>
          </a:p>
        </p:txBody>
      </p:sp>
      <p:sp>
        <p:nvSpPr>
          <p:cNvPr id="113682" name="Text Box 18"/>
          <p:cNvSpPr txBox="1">
            <a:spLocks noChangeArrowheads="1"/>
          </p:cNvSpPr>
          <p:nvPr/>
        </p:nvSpPr>
        <p:spPr bwMode="auto">
          <a:xfrm>
            <a:off x="539750" y="3738563"/>
            <a:ext cx="2687638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sl-SI" altLang="sl-SI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 )</a:t>
            </a:r>
            <a:r>
              <a:rPr lang="sl-SI" altLang="sl-SI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l-SI" altLang="sl-SI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Argentina</a:t>
            </a:r>
            <a:endParaRPr lang="sl-SI" altLang="sl-SI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3683" name="Text Box 19"/>
          <p:cNvSpPr txBox="1">
            <a:spLocks noChangeArrowheads="1"/>
          </p:cNvSpPr>
          <p:nvPr/>
        </p:nvSpPr>
        <p:spPr bwMode="auto">
          <a:xfrm>
            <a:off x="652463" y="4724400"/>
            <a:ext cx="2471737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sl-SI" altLang="sl-SI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 ) Brazilija</a:t>
            </a:r>
          </a:p>
        </p:txBody>
      </p:sp>
      <p:sp>
        <p:nvSpPr>
          <p:cNvPr id="113684" name="Text Box 20"/>
          <p:cNvSpPr txBox="1">
            <a:spLocks noChangeArrowheads="1"/>
          </p:cNvSpPr>
          <p:nvPr/>
        </p:nvSpPr>
        <p:spPr bwMode="auto">
          <a:xfrm>
            <a:off x="611188" y="1966913"/>
            <a:ext cx="2439987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Nemčija</a:t>
            </a:r>
          </a:p>
        </p:txBody>
      </p:sp>
      <p:sp>
        <p:nvSpPr>
          <p:cNvPr id="113679" name="Oval 15"/>
          <p:cNvSpPr>
            <a:spLocks noChangeArrowheads="1"/>
          </p:cNvSpPr>
          <p:nvPr/>
        </p:nvSpPr>
        <p:spPr bwMode="auto">
          <a:xfrm>
            <a:off x="539750" y="3657600"/>
            <a:ext cx="717550" cy="717550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9224" name="Picture 22" descr="D:\PODATKI\Desktop\frančišek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719" y="2830512"/>
            <a:ext cx="3794073" cy="22764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3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3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3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3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13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3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3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3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3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13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3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3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3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3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13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3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3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3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3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13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13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13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136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136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3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13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13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136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1136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3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80" grpId="0" autoUpdateAnimBg="0"/>
      <p:bldP spid="113681" grpId="0" autoUpdateAnimBg="0"/>
      <p:bldP spid="113681" grpId="1"/>
      <p:bldP spid="113682" grpId="0" autoUpdateAnimBg="0"/>
      <p:bldP spid="113683" grpId="0" autoUpdateAnimBg="0"/>
      <p:bldP spid="113683" grpId="1"/>
      <p:bldP spid="113684" grpId="0" autoUpdateAnimBg="0"/>
      <p:bldP spid="113679" grpId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539751" y="481013"/>
            <a:ext cx="835273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19. </a:t>
            </a: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Dan po izvolitvi je novi papež obiskal baziliko Marije Velike. Na oltar Marijine kapele je položil…</a:t>
            </a:r>
            <a:endParaRPr lang="sl-SI" altLang="sl-SI" sz="36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323850" y="2705100"/>
            <a:ext cx="479009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</a:t>
            </a: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majhen rožni venec</a:t>
            </a:r>
            <a:endParaRPr lang="sl-SI" altLang="sl-SI" sz="32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1030288" y="3784600"/>
            <a:ext cx="627607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</a:t>
            </a: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veliko košarico s prošnjami</a:t>
            </a:r>
            <a:endParaRPr lang="sl-SI" altLang="sl-SI" sz="32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323850" y="4852987"/>
            <a:ext cx="33185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sl-SI" altLang="sl-SI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 ) </a:t>
            </a: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Sveto pismo</a:t>
            </a:r>
            <a:endParaRPr lang="sl-SI" altLang="sl-SI" sz="3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1030288" y="5834062"/>
            <a:ext cx="446628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 ) </a:t>
            </a:r>
            <a:r>
              <a:rPr lang="sl-SI" altLang="sl-SI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majhen šopek rož</a:t>
            </a:r>
            <a:endParaRPr lang="sl-SI" altLang="sl-SI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585" name="Oval 9"/>
          <p:cNvSpPr>
            <a:spLocks noChangeArrowheads="1"/>
          </p:cNvSpPr>
          <p:nvPr/>
        </p:nvSpPr>
        <p:spPr bwMode="auto">
          <a:xfrm>
            <a:off x="1030288" y="5730368"/>
            <a:ext cx="792162" cy="792162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35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7656" name="Picture 8" descr="D:\PODATKI\Desktop\frančišek\Francisco_(20-03-201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000" y="4369375"/>
            <a:ext cx="2604701" cy="32389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6" grpId="0" autoUpdateAnimBg="0"/>
      <p:bldP spid="24587" grpId="0" autoUpdateAnimBg="0"/>
      <p:bldP spid="24587" grpId="1"/>
      <p:bldP spid="24588" grpId="0" autoUpdateAnimBg="0"/>
      <p:bldP spid="24589" grpId="0" autoUpdateAnimBg="0"/>
      <p:bldP spid="24589" grpId="1"/>
      <p:bldP spid="24590" grpId="0" autoUpdateAnimBg="0"/>
      <p:bldP spid="24585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250825" y="350836"/>
            <a:ext cx="8713664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20. </a:t>
            </a:r>
            <a:r>
              <a:rPr lang="sl-SI" altLang="sl-SI" sz="3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Kaj je novoizvoljeni papež ob prvem nastopu prosil vernike?</a:t>
            </a:r>
            <a:endParaRPr lang="sl-SI" altLang="sl-SI" sz="35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2087635" y="1700808"/>
            <a:ext cx="630332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</a:t>
            </a:r>
            <a:r>
              <a:rPr lang="sl-SI" altLang="sl-SI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prosil jih je, naj bodo zvesti</a:t>
            </a:r>
            <a:endParaRPr lang="sl-SI" altLang="sl-SI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1230250" y="3523297"/>
            <a:ext cx="584326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</a:t>
            </a:r>
            <a:r>
              <a:rPr lang="sl-SI" altLang="sl-SI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prosil jih je za odpuščanje</a:t>
            </a:r>
            <a:endParaRPr lang="sl-SI" altLang="sl-SI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912855" y="4403932"/>
            <a:ext cx="6160661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sl-SI" altLang="sl-SI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 ) </a:t>
            </a:r>
            <a:r>
              <a:rPr lang="sl-SI" altLang="sl-SI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prosil jih je, naj bodo dobri</a:t>
            </a:r>
            <a:endParaRPr lang="sl-SI" altLang="sl-SI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1585315" y="2603341"/>
            <a:ext cx="513313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</a:t>
            </a:r>
            <a:r>
              <a:rPr lang="sl-SI" altLang="sl-SI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prosil jih je za molitev</a:t>
            </a:r>
            <a:endParaRPr lang="sl-SI" altLang="sl-SI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5609" name="Oval 9"/>
          <p:cNvSpPr>
            <a:spLocks noChangeArrowheads="1"/>
          </p:cNvSpPr>
          <p:nvPr/>
        </p:nvSpPr>
        <p:spPr bwMode="auto">
          <a:xfrm>
            <a:off x="1586902" y="2514441"/>
            <a:ext cx="719138" cy="719138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 autoUpdateAnimBg="0"/>
      <p:bldP spid="25611" grpId="0" autoUpdateAnimBg="0"/>
      <p:bldP spid="25611" grpId="1"/>
      <p:bldP spid="25612" grpId="0" autoUpdateAnimBg="0"/>
      <p:bldP spid="25613" grpId="0" autoUpdateAnimBg="0"/>
      <p:bldP spid="25613" grpId="1"/>
      <p:bldP spid="25614" grpId="0" autoUpdateAnimBg="0"/>
      <p:bldP spid="25609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323850" y="550863"/>
            <a:ext cx="8598477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21. </a:t>
            </a: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Na valentinovo, 14. februarja, je v Vatikan povabil posebno skupino. Koga je papež povabil?</a:t>
            </a:r>
            <a:endParaRPr lang="sl-SI" altLang="sl-SI" sz="36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526870" y="2315580"/>
            <a:ext cx="2929007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zapornike</a:t>
            </a:r>
            <a:endParaRPr lang="sl-SI" altLang="sl-SI" sz="35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582432" y="3291893"/>
            <a:ext cx="486864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bodoče novomašnike</a:t>
            </a:r>
            <a:endParaRPr lang="sl-SI" altLang="sl-SI" sz="32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561795" y="5120693"/>
            <a:ext cx="624401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 ) 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zdravnike za srčne bolezni</a:t>
            </a:r>
            <a:endParaRPr lang="sl-SI" altLang="sl-SI" sz="32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561795" y="4239630"/>
            <a:ext cx="55419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sl-SI" altLang="sl-SI" sz="3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 ) 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bodoče mladoporočence</a:t>
            </a:r>
            <a:endParaRPr lang="sl-SI" altLang="sl-SI" sz="3200" b="0" dirty="0">
              <a:solidFill>
                <a:schemeClr val="bg1"/>
              </a:solidFill>
            </a:endParaRPr>
          </a:p>
        </p:txBody>
      </p:sp>
      <p:sp>
        <p:nvSpPr>
          <p:cNvPr id="26633" name="Oval 9"/>
          <p:cNvSpPr>
            <a:spLocks noChangeArrowheads="1"/>
          </p:cNvSpPr>
          <p:nvPr/>
        </p:nvSpPr>
        <p:spPr bwMode="auto">
          <a:xfrm>
            <a:off x="634820" y="4171368"/>
            <a:ext cx="719137" cy="719137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35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9704" name="Picture 8" descr="D:\PODATKI\Desktop\frančišek\Papa-francesco-ipocrisia-corrott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3"/>
          <a:stretch/>
        </p:blipFill>
        <p:spPr bwMode="auto">
          <a:xfrm>
            <a:off x="6103696" y="2391537"/>
            <a:ext cx="3006459" cy="268104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4" grpId="0" autoUpdateAnimBg="0"/>
      <p:bldP spid="26635" grpId="0" autoUpdateAnimBg="0"/>
      <p:bldP spid="26635" grpId="1"/>
      <p:bldP spid="26636" grpId="0" autoUpdateAnimBg="0"/>
      <p:bldP spid="26637" grpId="0" autoUpdateAnimBg="0"/>
      <p:bldP spid="26637" grpId="1"/>
      <p:bldP spid="26638" grpId="0" autoUpdateAnimBg="0"/>
      <p:bldP spid="26633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971551" y="452438"/>
            <a:ext cx="7992938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22. </a:t>
            </a: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Kateri papež po vrsti je papež Frančišek?</a:t>
            </a:r>
            <a:endParaRPr lang="sl-SI" altLang="sl-SI" sz="36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838200" y="2587625"/>
            <a:ext cx="253627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4 papež</a:t>
            </a:r>
            <a:endParaRPr lang="sl-SI" altLang="sl-SI" sz="32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833438" y="3308350"/>
            <a:ext cx="274466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15 papež</a:t>
            </a:r>
            <a:endParaRPr lang="sl-SI" altLang="sl-SI" sz="32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4788024" y="4091019"/>
            <a:ext cx="298992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135 papež</a:t>
            </a:r>
            <a:endParaRPr lang="sl-SI" altLang="sl-SI" sz="32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4808662" y="4929219"/>
            <a:ext cx="303320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 ) 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266 papež</a:t>
            </a:r>
            <a:endParaRPr lang="sl-SI" altLang="sl-SI" sz="32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7657" name="Oval 9"/>
          <p:cNvSpPr>
            <a:spLocks noChangeArrowheads="1"/>
          </p:cNvSpPr>
          <p:nvPr/>
        </p:nvSpPr>
        <p:spPr bwMode="auto">
          <a:xfrm>
            <a:off x="4849937" y="4883181"/>
            <a:ext cx="736600" cy="736600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35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0728" name="Picture 8" descr="D:\PODATKI\Desktop\frančišek\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203" y="4022835"/>
            <a:ext cx="2870778" cy="24572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8" grpId="0" autoUpdateAnimBg="0"/>
      <p:bldP spid="27659" grpId="0" autoUpdateAnimBg="0"/>
      <p:bldP spid="27659" grpId="1"/>
      <p:bldP spid="27660" grpId="0" autoUpdateAnimBg="0"/>
      <p:bldP spid="27661" grpId="0" autoUpdateAnimBg="0"/>
      <p:bldP spid="27661" grpId="1"/>
      <p:bldP spid="27662" grpId="0" autoUpdateAnimBg="0"/>
      <p:bldP spid="27657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468313" y="309563"/>
            <a:ext cx="8424167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23. </a:t>
            </a: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Kaj je glavni simbol prvega papeža sv. Petra?</a:t>
            </a:r>
            <a:endParaRPr lang="sl-SI" altLang="sl-SI" sz="36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1058862" y="2707853"/>
            <a:ext cx="170431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križ</a:t>
            </a:r>
            <a:endParaRPr lang="sl-SI" altLang="sl-SI" sz="32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3922712" y="3571453"/>
            <a:ext cx="230543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vrtnica</a:t>
            </a:r>
            <a:endParaRPr lang="sl-SI" altLang="sl-SI" sz="32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1041400" y="4422353"/>
            <a:ext cx="197682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sl-SI" altLang="sl-SI" sz="3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 ) 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skala</a:t>
            </a:r>
            <a:endParaRPr lang="sl-SI" altLang="sl-SI" sz="3200" b="0" dirty="0">
              <a:solidFill>
                <a:schemeClr val="bg1"/>
              </a:solidFill>
            </a:endParaRPr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3856037" y="1772816"/>
            <a:ext cx="202972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ključi</a:t>
            </a:r>
            <a:endParaRPr lang="sl-SI" altLang="sl-SI" sz="32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8681" name="Oval 9"/>
          <p:cNvSpPr>
            <a:spLocks noChangeArrowheads="1"/>
          </p:cNvSpPr>
          <p:nvPr/>
        </p:nvSpPr>
        <p:spPr bwMode="auto">
          <a:xfrm>
            <a:off x="3922712" y="1736303"/>
            <a:ext cx="727075" cy="727075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35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1752" name="Picture 8" descr="D:\PODATKI\Desktop\frančišek\ke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188" y="4202395"/>
            <a:ext cx="3152305" cy="236422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2" grpId="0" autoUpdateAnimBg="0"/>
      <p:bldP spid="28683" grpId="0" autoUpdateAnimBg="0"/>
      <p:bldP spid="28683" grpId="1"/>
      <p:bldP spid="28684" grpId="0" autoUpdateAnimBg="0"/>
      <p:bldP spid="28685" grpId="0" autoUpdateAnimBg="0"/>
      <p:bldP spid="28685" grpId="1"/>
      <p:bldP spid="28686" grpId="0" autoUpdateAnimBg="0"/>
      <p:bldP spid="28681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323850" y="188913"/>
            <a:ext cx="848995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24. </a:t>
            </a: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J. M. </a:t>
            </a:r>
            <a:r>
              <a:rPr lang="sl-SI" altLang="sl-SI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Bergoglio</a:t>
            </a: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se je rodil v Argentini staršem, ki so se tja priselili iz druge dežele. </a:t>
            </a: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Iz katere? </a:t>
            </a: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3097213" y="2133600"/>
            <a:ext cx="32734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iz Slovenije</a:t>
            </a: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1879600" y="4464050"/>
            <a:ext cx="291623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iz Španije</a:t>
            </a: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1130300" y="5473700"/>
            <a:ext cx="31051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 ) iz Kitajske</a:t>
            </a: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2554288" y="3173413"/>
            <a:ext cx="2732087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iz Italije</a:t>
            </a:r>
          </a:p>
        </p:txBody>
      </p:sp>
      <p:sp>
        <p:nvSpPr>
          <p:cNvPr id="29705" name="Oval 9"/>
          <p:cNvSpPr>
            <a:spLocks noChangeArrowheads="1"/>
          </p:cNvSpPr>
          <p:nvPr/>
        </p:nvSpPr>
        <p:spPr bwMode="auto">
          <a:xfrm>
            <a:off x="2555875" y="3136900"/>
            <a:ext cx="720725" cy="720725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35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6" grpId="0" autoUpdateAnimBg="0"/>
      <p:bldP spid="29707" grpId="0" autoUpdateAnimBg="0"/>
      <p:bldP spid="29707" grpId="1"/>
      <p:bldP spid="29708" grpId="0" autoUpdateAnimBg="0"/>
      <p:bldP spid="29709" grpId="0" autoUpdateAnimBg="0"/>
      <p:bldP spid="29709" grpId="1"/>
      <p:bldP spid="29710" grpId="0" autoUpdateAnimBg="0"/>
      <p:bldP spid="29705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323850" y="350838"/>
            <a:ext cx="84963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25. Kako se imenuje blagoslov, ki ga papež na božič in veliko noč podeli mestu in svetu?</a:t>
            </a: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512821" y="3416300"/>
            <a:ext cx="35941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</a:t>
            </a:r>
            <a:r>
              <a:rPr lang="sl-SI" altLang="sl-SI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ora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sl-SI" altLang="sl-SI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et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sl-SI" altLang="sl-SI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labora</a:t>
            </a:r>
            <a:endParaRPr lang="sl-SI" altLang="sl-SI" sz="32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455671" y="4298950"/>
            <a:ext cx="49403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ad astra </a:t>
            </a:r>
            <a:r>
              <a:rPr lang="sl-SI" altLang="sl-SI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per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sl-SI" altLang="sl-SI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aspera</a:t>
            </a:r>
            <a:endParaRPr lang="sl-SI" altLang="sl-SI" sz="32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455671" y="5143500"/>
            <a:ext cx="37401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 ) </a:t>
            </a:r>
            <a:r>
              <a:rPr lang="sl-SI" altLang="sl-SI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alea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sl-SI" altLang="sl-SI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iacta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sl-SI" altLang="sl-SI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</a:t>
            </a:r>
            <a:endParaRPr lang="sl-SI" altLang="sl-SI" sz="32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0734" name="Text Box 14"/>
          <p:cNvSpPr txBox="1">
            <a:spLocks noChangeArrowheads="1"/>
          </p:cNvSpPr>
          <p:nvPr/>
        </p:nvSpPr>
        <p:spPr bwMode="auto">
          <a:xfrm>
            <a:off x="455671" y="2624138"/>
            <a:ext cx="33115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</a:t>
            </a:r>
            <a:r>
              <a:rPr lang="sl-SI" altLang="sl-SI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urbi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sl-SI" altLang="sl-SI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et</a:t>
            </a: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sl-SI" altLang="sl-SI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orbi</a:t>
            </a:r>
            <a:endParaRPr lang="sl-SI" altLang="sl-SI" sz="32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0729" name="Oval 9"/>
          <p:cNvSpPr>
            <a:spLocks noChangeArrowheads="1"/>
          </p:cNvSpPr>
          <p:nvPr/>
        </p:nvSpPr>
        <p:spPr bwMode="auto">
          <a:xfrm>
            <a:off x="500121" y="2565400"/>
            <a:ext cx="749300" cy="749300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35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3800" name="Picture 8" descr="D:\PODATKI\Desktop\frančišek\1364738275-pope-francis-gives-the-blessing-urbi-et-orbi_19242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366" y="4332517"/>
            <a:ext cx="3782634" cy="25201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0" grpId="0" autoUpdateAnimBg="0"/>
      <p:bldP spid="30731" grpId="0" autoUpdateAnimBg="0"/>
      <p:bldP spid="30731" grpId="1"/>
      <p:bldP spid="30732" grpId="0" autoUpdateAnimBg="0"/>
      <p:bldP spid="30733" grpId="0" autoUpdateAnimBg="0"/>
      <p:bldP spid="30733" grpId="1"/>
      <p:bldP spid="30734" grpId="0" autoUpdateAnimBg="0"/>
      <p:bldP spid="30729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250825" y="588963"/>
            <a:ext cx="864552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26. Kje potekajo konklave (volitve novega papeža)? </a:t>
            </a: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611188" y="5876925"/>
            <a:ext cx="85693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 ) v dvorani papeža Pavla VI. v Vatikanu</a:t>
            </a:r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569913" y="4103688"/>
            <a:ext cx="731322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v </a:t>
            </a: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baziliki sv. Janeza v </a:t>
            </a:r>
            <a:r>
              <a:rPr lang="sl-SI" altLang="sl-SI" sz="32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Lateranu</a:t>
            </a:r>
            <a:endParaRPr lang="sl-SI" altLang="sl-SI" sz="32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601663" y="4984750"/>
            <a:ext cx="8399462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v cerkvi </a:t>
            </a:r>
            <a:r>
              <a:rPr lang="sl-SI" altLang="sl-SI" sz="32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Sagrada</a:t>
            </a: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sl-SI" altLang="sl-SI" sz="32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Famiglia</a:t>
            </a: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v Barceloni</a:t>
            </a: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539750" y="2943225"/>
            <a:ext cx="68040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v </a:t>
            </a:r>
            <a:r>
              <a:rPr lang="sl-SI" altLang="sl-SI" sz="32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Sikstinski</a:t>
            </a: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kapeli v Vatikanu</a:t>
            </a:r>
          </a:p>
        </p:txBody>
      </p:sp>
      <p:sp>
        <p:nvSpPr>
          <p:cNvPr id="31753" name="Oval 9"/>
          <p:cNvSpPr>
            <a:spLocks noChangeArrowheads="1"/>
          </p:cNvSpPr>
          <p:nvPr/>
        </p:nvSpPr>
        <p:spPr bwMode="auto">
          <a:xfrm>
            <a:off x="611188" y="2852738"/>
            <a:ext cx="649287" cy="649287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4826" name="Picture 10" descr="D:\PODATKI\Desktop\frančišek\cappella-sistin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75" y="3552248"/>
            <a:ext cx="5989637" cy="60436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4" grpId="0" autoUpdateAnimBg="0"/>
      <p:bldP spid="31755" grpId="0" autoUpdateAnimBg="0"/>
      <p:bldP spid="31755" grpId="1"/>
      <p:bldP spid="31756" grpId="0" autoUpdateAnimBg="0"/>
      <p:bldP spid="31756" grpId="1"/>
      <p:bldP spid="31757" grpId="0" autoUpdateAnimBg="0"/>
      <p:bldP spid="31757" grpId="1"/>
      <p:bldP spid="31758" grpId="0" autoUpdateAnimBg="0"/>
      <p:bldP spid="31753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611188" y="271463"/>
            <a:ext cx="835342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27. </a:t>
            </a: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Kdaj je bil </a:t>
            </a: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J. M. </a:t>
            </a:r>
            <a:r>
              <a:rPr lang="sl-SI" altLang="sl-SI" sz="36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Bergoglio</a:t>
            </a: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(Frančišek) izvoljen za papeža? </a:t>
            </a: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611188" y="2433638"/>
            <a:ext cx="41243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25. aprila 2012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684213" y="4810125"/>
            <a:ext cx="4930775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 ) 12. februarja 2014</a:t>
            </a:r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658813" y="4089400"/>
            <a:ext cx="4162425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26. marca 2013</a:t>
            </a:r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658813" y="3297238"/>
            <a:ext cx="4167187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13. marca 2013</a:t>
            </a:r>
          </a:p>
        </p:txBody>
      </p:sp>
      <p:sp>
        <p:nvSpPr>
          <p:cNvPr id="32777" name="Oval 9"/>
          <p:cNvSpPr>
            <a:spLocks noChangeArrowheads="1"/>
          </p:cNvSpPr>
          <p:nvPr/>
        </p:nvSpPr>
        <p:spPr bwMode="auto">
          <a:xfrm>
            <a:off x="684213" y="3259138"/>
            <a:ext cx="720725" cy="720725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35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5848" name="Picture 8" descr="D:\PODATKI\Desktop\frančišek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270" y="2549442"/>
            <a:ext cx="3246363" cy="222813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8" grpId="0" autoUpdateAnimBg="0"/>
      <p:bldP spid="32779" grpId="0" autoUpdateAnimBg="0"/>
      <p:bldP spid="32779" grpId="1"/>
      <p:bldP spid="32780" grpId="0" autoUpdateAnimBg="0"/>
      <p:bldP spid="32781" grpId="0" autoUpdateAnimBg="0"/>
      <p:bldP spid="32781" grpId="1"/>
      <p:bldP spid="32782" grpId="0" autoUpdateAnimBg="0"/>
      <p:bldP spid="32777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827088" y="566738"/>
            <a:ext cx="8066087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28. Papež – tudi papež Frančišek – je naslednik apostola … Katerega apostola?</a:t>
            </a:r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987249" y="2851150"/>
            <a:ext cx="2565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Andreja</a:t>
            </a:r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5235399" y="3492500"/>
            <a:ext cx="23590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Jakoba</a:t>
            </a: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5286199" y="5075238"/>
            <a:ext cx="3494087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 ) Juda Tadeja</a:t>
            </a:r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987249" y="4386263"/>
            <a:ext cx="200977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Petra</a:t>
            </a:r>
          </a:p>
        </p:txBody>
      </p:sp>
      <p:sp>
        <p:nvSpPr>
          <p:cNvPr id="33801" name="Oval 9"/>
          <p:cNvSpPr>
            <a:spLocks noChangeArrowheads="1"/>
          </p:cNvSpPr>
          <p:nvPr/>
        </p:nvSpPr>
        <p:spPr bwMode="auto">
          <a:xfrm>
            <a:off x="987249" y="4356100"/>
            <a:ext cx="720725" cy="720725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35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AutoShape 9" descr="data:image/jpeg;base64,/9j/4AAQSkZJRgABAQAAAQABAAD/2wCEAAkGBhQSEBUUEhQUFRUUFxgXFxcVFRgYGRYXGBgYFxcXGRgcHCYeGBsjGRwXHy8gIycpLCwsGB4xNTAqNSYrLCkBCQoKDgwOGg8PGikkHCQpLCwpLCkpLCkpKSwpLCksKSksKSwsKSksKSwpKSwsKSwpKSwpLCwpLCkpLCkpLCkpNf/AABEIAPMAzwMBIgACEQEDEQH/xAAbAAACAwEBAQAAAAAAAAAAAAADBAECBQYAB//EAD4QAAEDAgMFBgUDAwMCBwAAAAEAAhEDIQQSMQVBUWFxIoGRocHwBhMysdEjQuFScvEUM2KiwhUkc5KTstL/xAAaAQACAwEBAAAAAAAAAAAAAAACAwEEBQAG/8QALxEAAgIBBAEDAgILAAAAAAAAAAECEQMEEiExQTJRYRMicbEFFCQzQlKBkaHR8P/aAAwDAQACEQMRAD8A6hhV2OQwFdqQxyDNKKx1kFiNTHFCSEYRvHiT9kZruiC0K2m7+EMgkHCK0n3og0hZHpm6Uwi1TcOf2BP3RqbELLLh0PoPU+aMNSlsksdT796qFYIb3Qg5OPF11X5l1GdS1plcQHZU996tVdZAzXVakxbz9yptklp9VUn8Ku7U++FlBdPeiiSUqBUFrIjhJmfshuTESQ5qC9GQKjoRAgKwS7wmXGbobhKggXhRlV4UAIkQUheaFKtmTmxaRZpR2ILUZoQhB2NVi2EJrxx++5GIkf59ELs5FgUWm5Ca33/lXab9EtoMZa6/QD1Rhp5pRunUo5QNEliUFz7qa1YNEuMbv8DesuttM5srWEHi7ysPUpbdHGmDwRQ5c0doWIqFxN9QMvhYGyoxxc9ooPLYkuIksiRAiIJPs8Ipsi0dEXK4KwK2230nQ8UzJsATJ+/PctTZu0mVh2bEatOo/hEEmmOPKHTFlapoffJRCkkqRqgFGcgVDdMj0cS82StQplwS72IgCjUNyOdEAqCAa9CkqBpdGk2iL5AZvfirwhwisHOEZAViI2Z3eBQWlFpqThlvvVEA3IHvT+UZihnIuCvNVHO92VmIK5DQxTN+irXxIYJM8ABqTwUNdqsTaeM/800G7WAGObryUrI6JQXFCqamYtgaATMJ6nlq2iXCxcQI3T9zos3am1nNkAARECBM6XPL0RtjVXE8Sb79d+6FWctrDUbH6myQWwe0BoHAW5Dgk3bMNMdmBqYFpnfqnsTjMuvkfwlK2IzA3npf+PNKnPwMUODFqsb2g65dod9tBw8uPfiYTaBpVpYfpOm6/ondt4iGmzh/y592l1i7OYKzoc64BmIEgb+abjk2uQXjro+mbP2g2tTD279RwOsI7n3C4L4bx/ysQGgnJUgEW7jwXdudZPi7YBR7lQqtWrdea9MRBYmyE56s42Sxde6IFkuqSffmgu1RCUMlQQQV4qyjLqjiyGBA9VLXKrV4lMYKLbu/dyMo1Iz/ACECnzTFJgAQkhcyO1yWa5ELrLiQkqzSghynOhrkkaC5X/XCriHuv9UNgSYaYk2Ot10jz2TGsHx3Li/h3aIbn7GZ0xI6R+UnJyEujS2piGuflG5ucuO8zlHvosmv8ROpCGOY3jmaXG+m/wAo717Zr21MTUDrtIA1m09x0W1itiU6LXxSzhxzCd3ZLT2tdCfEqo6T+4sxjwYVH4uqve0Py5SQM2Vw1tJvZN7X+LXUXfLYxri7e7QHkBrI+yaweyS5hqVGMbJaGtE2aCTJniSsvbjGv2gQ6A1wF4+kzv5ajvULY59B7eKMnE7efVEPyQRo0RHRIiplMgm3ct/amxTOVlNjQTJcJsBe0k8fcLEx9ENJDTx8E+Lh0hbToYwuODatN50a4O14Gb8Avq1KpmaDpmaD4iffRfFi4ndm929819Y+HKxdhqcmYAbfgAI8jHcnyW2iunY85v4XgFfeqTqiIZSrUShEm5nyH5TEyqtYoaIAuO5ePMoj2Kh1UpHFGmw6D7K8KG2XiiSdnCjCiaINNyICmiyzEdrkNugVsyh1QSChTKHmXmoSQhKu1yo1TCjycMMcvm2I2g+m2swjtvJzaC9827y6L6GuU+MtigtNZouPq1voNNNBrr1Qvlkro53Y1UTmBh05SPsffFdls7aTqjQx3S43cfRcZ8P4EvrgQQBHfeSeq6wA0yY93VLPFXwWsUuKZt4uOzTaQTE6+A/jkuM+IzkxxzHQCYjeYstTG7Uw9MZK0VKhOYgxDToO/ouWrimXlznku1BkkAbgSd+ijFCnbGbrXBpbT2u5oIDpGgXPuql0F3Xu/wApl0v7P+IVcXhxA3QmQik68gTnwZ73XjX3p4xovsGwKWTDUhGjBr5rgfhH4dFatncD8tpJPM7mjmbExuG6V9Ka4CwH8K1LllRdFnlDc66vKC8oSSCohVcVJcpIKuQyrlyo5yI48CvVAq0zZWUpnMQaig8EAFEa64Ry6FjFI2HQfa6mb7vH7IdJ1vNEH5VacmqQxIgu9zuRWFCjRElFCTbpnUEBVnFUa5ee5NrggNNlR9MOBa64NivE9leY5D8M4xaeyBQryy+du/URru6XV9oMd+wS7cZsDxtwTO2TAa8XyG/Q6q+GxQe0HWL6juibC6rZFUgkzLpfD1XJ+nGc3dUNjO+/CEhjPhau3tOLXb9Qetl2gMNkX7+Uys2rig4TM+Ajd76pTm4jFJ9Hz6rhCx8idbjWN8dE0zCioWMNs7gOl+G9bGNwwLsx0S+w6HzMU3g2XGOWnmmRe5nPo6zZuzG4emGMGmp3k6E+Q8E2CofqvBPFliVWFVzoK8XrqOKuKgKC9Rm6JLlTCokg81RymR7shlt/e7uXfUddHUWCo+IXpsEMmRPgrEegGKTysrobArApjFh2VB5e/sjNqjnv84SgKI0pTxJ8hbmGa77q+ZLhyK10LlBJ2ibCyoL1GdQSmrkEKH2hS1CBsSdOO5D/ANcwavb0mT4Bco7idyQbE08zYO9c1Ve6jOoEkSJOlr8Frv2wyYaHOJsIEX6nQc1QMmxF5OmmsqrnpVYePnoxH/EBAgkRpEm/dog0ttGLiPeq1amxKbnElon3rHqsfbeAFN1gL3t7skRcHwP2MBitsSIXRfBtICk6obuc6OgA08Vx9alaR9vdl0Xw3txlKllqZh2tQ0uAnWYuPDerCpAuLo7E1P5VcyTobRp1IyPa7kDfwN0bMmdCyxXiUNrlYusoIKlylz7KpVSUGxN2dZdrvfeoc6PRVa9VeVDgqo5M8dFUlQXWUQnR6ogUzK7h+bW9hAaUSUYAUIjDZLgq3zFxwQuVwUDMrGoAJOgXJHWHfWDRLiAEq7GOf9PZHH9x/CSc8vMuPQcB+eaZpvAnkJ+yvY8KSt9lLJmbdII6iMpJuToSZQzTHAWHuyuKto3KM2n/ACPkE6KENktYG1GE2GhPUEevknKuFLTI0KUBkGd/vXcqf691M3IcwDeYIjnosnW6aT+5GlptQkqY/i2QA4X8FhbQoZ3Aa+x/K6DBbQpYik7I4ENMHkSJhZ2EoXcSDawgblkNOD57NOMk1aObx+FLCRF0PDYNwMR1txXR5KYl9VzWjdLhpu0vxWVidvMqPyUGnm8iLDXKN3Up8d7XwQ5xTMapTyneBMjdb7plu267Iy1Hkczmt3hBrYjPmO4QAfPd3p3CbOD6QkkOcDl0iJIE9YKc8qgrkdKN8IewnxYR/uNDgd7eyedtD5LoMLtBlVssM8RoR1G5cKzZp7Q0c06KmExTqbwWmHA7vtG8FMU4y9Ih4/c+hNevEpHAY9tRgcLbiOB/CbzWTFyJaojMococquC6jixUFQ0qHlEiDPY5FDrJdiKpBCgqQUFrldrlJwUJTG1gXZAby2B/U5zgA3zlHdVDQXHQXWVTrEZjvcOO/M10/wDT5p2GDlyIzTUaTGa74IIiPk5zMwSM8mwdrAsBFty898tdrfJyNxPokqmtUFzZ+VUEDUQK1vAtM9OEr2Bry1x/tjuaIRabLKcpRl4Az4oxipLyauHaMpG//KsXfqAW7LSqYWp9iffmg4evL3HkfvAV5LllJvgZBsl64DgARIcHSOIjRFz2kcEu1/bZ71K7JHcqJjKmCwtL5Mlhc0uAmCRNxYkzv3nxSu0gZEucS7XtGD+Rbl0Tz2QDG7d0KVrYcvqNgWFydw59VTnCMPumWlJy4iYzsK578jRcE6nQRqeAHXxTbsMKdKGXBs58XqHe1o3NmBz8ls0tngjgzUnQvOt+A5KKNMF+eIZS+kcX7vDXwWFqNdGUqj0jZwadwVy7MXaGHyNbTvm1d/cbkdwgLZ+XlcwaQxo+6RFH5lWTxjvOvktLGD9XuCqZcjdL4ZajGuSuKZcPHQrA2vQyuzbjquii8FZ+0sPmaQl6fK4yTCnC0K/Du0crwCbOt37vfNdhmXzWiSJvoffvou72Tjvm0mu36HqPzqtzozZofzWUEqpcolFYslUe9S5yo8qUzhJpV5QwVIKMAtKuChhDxGIyi31GwHr0UxTbpHNqKtlcbUkhvC59B6oL2XnuUNadTB5mb7txspZDpjVtiJ3HeCtXHBQVGVlnvdl8Q6R/8v8A10D/APhZ2z39gxyPknqbZdG+Bp/ZVb/3LO2M39EnfKq4V+0S/oWMj/Z0bIfDHHgw+secJTZ7teMK2JxMUon6m33WA/lewmh93V2C7ZTk+h0nsd3vvS2JEFp/py+MphzuyBxQsRhfmPj9rQMx8DA4lV82eOKLlIdjxSyOkWIzSN03PJM06PcNevVUq0nxNNuYtP0wSHA6zzTODPzew+jXpO45Huae/JHiAvK6vVZdW6jxFeD0Gm00MCt8sVxWInsjeYAQsWcrRTbu15k6prEbKfRcXuIc0CxFr6XF46yUphe0cx3FZ7jtf4fmXrvoLh6EOaOAk9ShYn/eM6f5RsA7M8nn5aIOJB+ZdQuZv8CGEeLgpfHGL8Uz8wD9w8Qs3H4sEEAzHAIcSb4DtGDXpw487rU+G8bleWf1fcaeSysZiLWEHmQPJL0cQWkEbjM66X3L0WK3BWZ+RK2fRS9ezJPCYgPY1zdCBHLl4o7npiKzCOVXvsoa6ypVejRAo0qxN1RpUuqgXJsNUYuyzqgaCSQAN5SOdxJfke6dIEQN0T7uh4rExDna/tB/aOMceaWc6rUuXFrdbjXfMWhXcWPYr8lPLk38eA9baxaP1KZHcf8A7BU2XU+dXHyTf9wcDGXeZi+sdYRaGxxM1CXGPpJ0HON/JO4OsG1mt0bDhAtYFogDTcV2bJLHBtEYoRyTovjsXhsOXZn56kEDtQG9Gg+ZlZVNgYxny3CH5i4TMEAmIm27ded66irXc2p+nh8zjq45WgdSSD3LnMa6ocWRUygkEw0zq02mAsvS5ZSypt8mjnxxjiaS4BYx9w3lA8R6BaeGZ2DxJB7lgVqxNaOZA7gtRmOy2GsW8NT6DvW1kyrHCUmzJx4nOUYpDT3uL8rcsgb3AZfHVEp/PA+vDACwOYjvPZ103rEo4kh5LWsfxDxIJO8cDz5o9PbdL91ACLGAfuCI8F5zPllmkehw4Y4kdUz/AFIaB8+gNPpL3LS2VUqyc9RjyOE+vcuRb8Q4QgA0o6fMW5svEU8stY5gJm5cD4OE+KqSTXgadDUdIhwB81ym2MA6k1zqTZaZkD9s7xwC22YsL1Spm1tz0S5xT7Di66Pnn/jmSzQXnmS1t+AF3deSvUL4Di2mMwmO2dep1W3t3AUw8dkdqSesQSOBNjbUhI1MC02PZOgeCZB5nR4FtRpcaK79FKCyRXHkr/VTm4vsXo/MIsQB/wAQB5mUli2NLoL8x/uc7xiypidoVGuNN4HZsQLT+VLdosj6co5EBuu8pWyS+5Lj4GqS6ZmbTwwblLYvPkRx70CnV8rdbrSx+FfUIILCGjRpIN7kxAnis1zYJF+F1f0890eeyvljTtHabHltBgdrE+JJTwcs3ZlfNRYd8AHqLFO03JhXHBohP3K7XWQ3okQKByWxVWXBu76j0Gg8Y8ETMka7/wBUxvaB5yU/CrmhGV1FkYaKrzUf9DTAbxI9Fq5pEnVzmjoJE+Sz6Tx0ibdU4XXpg8ZWnRnXbGHOklZVXF5K1M2v8zX+/wAtU3QrSHDmVze3sSW5N5/UsP7gqurjcaLGllU7Z1eP2xRzNzveTuZTMSe6/hzWG3G5q2YNyNIdlmZMSDc6kXnhbRK4aKVUwS6pT+p4cWw4dlwYADIExmOt7CUKjtVtSqWmm3K0VMuZz3O1JdMmAXEXIA7llYYfTkpVwaWWW+LimWwlc/NBImAddJ0/KLUffK25Op9AlKFUioQJLs5F9QJIE8/WVoYHDXvf7KNVm3cvoZpsSivkf2ZhgNUxVp16ZPyanZJzZHEwCdcp3X6JihTtC9icQG2B7TtOXOF55Z5PK3E0tqrkxmbdxIDsrDIN4bfxAQj8Q12u7bX9YjwsIWriMa1jcrR0m084FzPIID8G94l5NNo42PQN3dT4K/jyp+qNCZRfhiVb4ncT+/uI8fqutfY3xKHNvOad+qwnUG5optMc7kjieCTFEseSNQTB3FXo4oZeIlac3jpvo7LalbOWnUHhob39EvXqan+10ciAHeUpHAYrO0ciLHW5TD3Xg72R3ifT7K9gx3i2v2KGedZLQp8R4Mljan7m9h3ONPJYDX+a62r26bh/U1r++IK46q0g9DCy9I+HB+GaeTxL3G6TpHyyYOtN28WnLPBUbiA5pFT6tzvQ8+aBiXzcGCNO5eqOzQ7+sXH/AC3+asKFOwHJtGrsXFmnUyGMrtOR3fjwXRscuGw9WRzaQQuwpVpAI0MHx7ueiexEjRY+ylzrbko3ETlaGxvJJ6mI3DmmY92XIAzg77rOxj4rDhA+8FPB6Q2u2cp6hPwupoRkVwGGGH++qZruvS6/lZ7Kv0u5fwj4utHyj/yH3ha3RlhaLoedFzXxS6HM6v8AMtPvqt6pUioeZICxviKkHPYCbS4eTY8/VK1FbRuD1E7PxGYl5YTYkgmJ3uMghwmJ7tF5+0znJAcHNaWgBzcrIBj5Y+U1zADfUGbzJRNlgfL7j5zKy6Qu3/02+Nh9wVm5YUkzRwzttND2zW3HGR75/wArocJSDbmABaTZYeDcGDNI3C9gDz4nkj0alSqYYJj97vpHRunefBY2pi8ifNI1sdI2K+1Q0dnf9M6u/tbv6m3NJ4XZ9aoS5zjTadSHEE9+ptA4JrC7PZT7Rl7z+517+vuyYeHv/wCI5rOjkjj4x/3Y9xb7AmtSo/QJd/UbnxVKNGpXOZziBrP4TFHZrG9p3aPP0CE7aDqhyUrRcu3Ae9y6OT+Tv3ZDj7l6+VrTSogZiO046NG9xPHgFn4vAA0wGTIJAJmTvkjeiPqiMjNDqd7jxKJX7AAOocD4hbH6N4yNe6KOuVYr+TF2PiHAuBJtB14OA8ZC0/8AUHMOuvcVnvpZa1aN4JHSzvvKaaJqAcT6rdivBjzfk08FU7NM/wBzD4lYG1qGWo4bp971qYSp2HD+ioD3FB+IGaO4heeS+nqZL3s2192FM59519/5VWGLcbjqNffJWBE+9ypiGmJ4XV5dii9Ozh/G9dhs7/aZpoNBAXHMvBhdds8/pt6KWLZoNF0Z2736oVF6I4rovkgySg42lnpmNRcdQiypARp07FVaoxsPUkZTYjSeG9RtPESGgftI8j/CY2lg7Z2i4uRxG/v3rIrPlvh9/stKGTdEoSx7ZGxWq/qg7tZ7pWftOrL2niT/ANsKwqksa4bxHeNUntCtDmTukmdZJAHr4LsvKo7GqY9s98jpb7rPoP0Av2SJPJz439Ezs92Wm4ncCfIlCw7SBxhoB5GL+ZKqZ2lEt6dfcNYHDtPaqu+nQfgblsUtox2Gtmd2+Og071i4fBl1yYb4E963WVWNZAAA4Nt5nVYeZRnafPwbMHtGcNiTMFoGuhn0RMRjGsHaN9w/KxcTtgicgyjjv73H0XsDs91QF1Xss1jQu9QDzVD9XXqnwvYc5+EH+c/EOsYYNXbhyHEotSuG/p0xbed5PEneVFfFZv06dm6Wtbxsi4fDhpG9x8uKnhdql4X+yUi+FohgLnbp/wAJBlcvY9x3nMP7dB4xKvtTEZ3Ci02/ceAGp9OpS+HqZn1QLAtt0bp5StX9H2sik/P5FDW/djaR7EN/Uaf6mEHuB9FLKwbDzuIjqQPyVLyMrXf0n7gt9UnVgMPl4wt66Zi9oZwtbtVBxHnr6J7aLM1GeEeax8FX1vpl8JAP3W1RvRI3xHeNywdXHbl3fJs6Z3jo5jE0spHSfMj0VSrYzUcIjzKEw396b9ytr3Avklhi3AjVdds0fpN6epXK1GAQRvF11OAfNNvT1UsB9GjROqJWcgUXakrzqt+ChAiKgFSqgIxaLELC2lssh2amJafqbvB5LcJXkUZuLBlHccqMbklpByuu4bweIU4unnLQXCG6SbETOYHyhbu0KYyOMAnQW0JMSsBsSWmAJsTcdU/9YVC1p2+UMVXy0hn02zG9zwHLmr4Wk4thoF9DGvPmrNwzrjsHTR1vCEWn8xrYzNb33+yo5su/ovYcThwxo4bKJcQBG9BqYgZewMzpgDWZG4flLnDz9b/C58T+E7g6zabXCm2CYkm5Kz0q+X/gusJR2eGQ+uQXbmi8fkr1au57iASW6DW4++/Tkgtdnde57lq4WgGNPHoqs5bXcuWNSvo9h8KGjnv1+yDj6/y2EnUzHEDijZwAXO0HmeCzWNNeoHP+htzzO5vr3IMcXJ7pdL/qJk6VIVEsYXO+upujRu78/wCFXBOynPuGvTQ+SLi3GrUMaBMUqAFo7LbnuV+GXZy+yvKG5NEtZYg8x4aeiyMZWIaIMzr5H1V6m1MjSN/0idDaxnlpzhZn+oi4N+/33Le+omkzDeNxbQ1hCc5EG7XDdwkWjiF0WyqwIOt4O7eAZ04yuWwdT9VhJP1Nn7LZw2J+WSPXhOp3ahZ2sjv4RoaV0uRfbFDLUdvgrODlp7Qrh5kQTvyuB00ssypUg3EdVGK3FWMnSfA6Ls6adxW7sStNMD+kx43C5htYgGPvpqtbYdeHEf1CR1/xKbXApuzoXbwhvdwXhBGt/JVgTxUIACCrtXl5M8AEA28PsvM0715eQkgMeP039D5CR5rnC0Z/DzUryDyNh0S0X98kxNu/0UryVPosx7KtFukI9SzffJeXkleBrHMGwX5Ex/7Z+6Kaxym+8Ly8qGX1j49ANqVSIbNo0VnujDNi0zPmvLyav3a/EB+piuB39B6o9aoQx/cFK8il6yP4TIY76+4fdIPHa7/VeXlpQKLDikAGOGpvMnUFbDKQqVSHgEA6af1G8a34ry8pn6kTDpmDV1PUqmY5R/dHdC8vJiAkTRqnjrP2Wvss9th3/wAFeXlz6OR0YVff2Xl5DEhn/9k="/>
          <p:cNvSpPr>
            <a:spLocks noChangeAspect="1" noChangeArrowheads="1"/>
          </p:cNvSpPr>
          <p:nvPr/>
        </p:nvSpPr>
        <p:spPr bwMode="auto">
          <a:xfrm>
            <a:off x="4519613" y="-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pic>
        <p:nvPicPr>
          <p:cNvPr id="36874" name="Picture 10" descr="D:\PODATKI\Desktop\frančišek\pe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150" y="4076700"/>
            <a:ext cx="2429249" cy="28517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1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8" name="Text Box 10"/>
          <p:cNvSpPr txBox="1">
            <a:spLocks noChangeArrowheads="1"/>
          </p:cNvSpPr>
          <p:nvPr/>
        </p:nvSpPr>
        <p:spPr bwMode="auto">
          <a:xfrm>
            <a:off x="684213" y="882650"/>
            <a:ext cx="6962775" cy="63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sl-SI" altLang="sl-SI" sz="35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2. Koliko bratov in sester ima?</a:t>
            </a:r>
          </a:p>
        </p:txBody>
      </p:sp>
      <p:sp>
        <p:nvSpPr>
          <p:cNvPr id="114699" name="Text Box 11"/>
          <p:cNvSpPr txBox="1">
            <a:spLocks noChangeArrowheads="1"/>
          </p:cNvSpPr>
          <p:nvPr/>
        </p:nvSpPr>
        <p:spPr bwMode="auto">
          <a:xfrm>
            <a:off x="257175" y="1865313"/>
            <a:ext cx="123983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2</a:t>
            </a:r>
          </a:p>
        </p:txBody>
      </p:sp>
      <p:sp>
        <p:nvSpPr>
          <p:cNvPr id="114700" name="Text Box 12"/>
          <p:cNvSpPr txBox="1">
            <a:spLocks noChangeArrowheads="1"/>
          </p:cNvSpPr>
          <p:nvPr/>
        </p:nvSpPr>
        <p:spPr bwMode="auto">
          <a:xfrm>
            <a:off x="690563" y="2852738"/>
            <a:ext cx="1198562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3</a:t>
            </a:r>
          </a:p>
        </p:txBody>
      </p:sp>
      <p:sp>
        <p:nvSpPr>
          <p:cNvPr id="114701" name="Text Box 13"/>
          <p:cNvSpPr txBox="1">
            <a:spLocks noChangeArrowheads="1"/>
          </p:cNvSpPr>
          <p:nvPr/>
        </p:nvSpPr>
        <p:spPr bwMode="auto">
          <a:xfrm>
            <a:off x="1841500" y="4699000"/>
            <a:ext cx="1236663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 ) 5</a:t>
            </a:r>
          </a:p>
        </p:txBody>
      </p:sp>
      <p:sp>
        <p:nvSpPr>
          <p:cNvPr id="114702" name="Text Box 14"/>
          <p:cNvSpPr txBox="1">
            <a:spLocks noChangeArrowheads="1"/>
          </p:cNvSpPr>
          <p:nvPr/>
        </p:nvSpPr>
        <p:spPr bwMode="auto">
          <a:xfrm>
            <a:off x="1338263" y="3756025"/>
            <a:ext cx="11938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4</a:t>
            </a:r>
          </a:p>
        </p:txBody>
      </p:sp>
      <p:sp>
        <p:nvSpPr>
          <p:cNvPr id="114697" name="Oval 9"/>
          <p:cNvSpPr>
            <a:spLocks noChangeArrowheads="1"/>
          </p:cNvSpPr>
          <p:nvPr/>
        </p:nvSpPr>
        <p:spPr bwMode="auto">
          <a:xfrm>
            <a:off x="1338263" y="3736975"/>
            <a:ext cx="647700" cy="647700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24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14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4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4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4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4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14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4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4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4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4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14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14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146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147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8" grpId="0" autoUpdateAnimBg="0"/>
      <p:bldP spid="114699" grpId="0" autoUpdateAnimBg="0"/>
      <p:bldP spid="114699" grpId="1"/>
      <p:bldP spid="114700" grpId="0" autoUpdateAnimBg="0"/>
      <p:bldP spid="114701" grpId="0" autoUpdateAnimBg="0"/>
      <p:bldP spid="114701" grpId="1"/>
      <p:bldP spid="114702" grpId="0" autoUpdateAnimBg="0"/>
      <p:bldP spid="114697" grpId="0" animBg="1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323850" y="284163"/>
            <a:ext cx="8569325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29. Koliko papežev pred njim si je že nadelo ime Frančišek? </a:t>
            </a: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803275" y="4811713"/>
            <a:ext cx="148907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 ) 16</a:t>
            </a:r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828675" y="3082925"/>
            <a:ext cx="12001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6</a:t>
            </a:r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828675" y="3965575"/>
            <a:ext cx="11938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8</a:t>
            </a:r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828675" y="2176463"/>
            <a:ext cx="1998663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nihče</a:t>
            </a:r>
          </a:p>
        </p:txBody>
      </p:sp>
      <p:sp>
        <p:nvSpPr>
          <p:cNvPr id="34825" name="Oval 9"/>
          <p:cNvSpPr>
            <a:spLocks noChangeArrowheads="1"/>
          </p:cNvSpPr>
          <p:nvPr/>
        </p:nvSpPr>
        <p:spPr bwMode="auto">
          <a:xfrm>
            <a:off x="828675" y="2147888"/>
            <a:ext cx="719138" cy="719137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35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7896" name="Picture 8" descr="D:\PODATKI\Desktop\frančišek\the-new-pope-francis-i-gorge-maria-bertoglio-from-argenti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413462"/>
            <a:ext cx="5904656" cy="31283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6" grpId="0" autoUpdateAnimBg="0"/>
      <p:bldP spid="34827" grpId="0" autoUpdateAnimBg="0"/>
      <p:bldP spid="34827" grpId="1"/>
      <p:bldP spid="34828" grpId="0" autoUpdateAnimBg="0"/>
      <p:bldP spid="34829" grpId="0" autoUpdateAnimBg="0"/>
      <p:bldP spid="34829" grpId="1"/>
      <p:bldP spid="34830" grpId="0" autoUpdateAnimBg="0"/>
      <p:bldP spid="34825" grpId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539750" y="374650"/>
            <a:ext cx="82804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30. </a:t>
            </a: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Katerega leta je bil </a:t>
            </a: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J. M. </a:t>
            </a:r>
            <a:r>
              <a:rPr lang="sl-SI" altLang="sl-SI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Bergoglio</a:t>
            </a: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prvič v Sloveniji?</a:t>
            </a: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555625" y="2917825"/>
            <a:ext cx="19907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1965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539750" y="5589588"/>
            <a:ext cx="19875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 ) 1985</a:t>
            </a:r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555625" y="4675188"/>
            <a:ext cx="194468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1973</a:t>
            </a:r>
          </a:p>
        </p:txBody>
      </p:sp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627063" y="3756025"/>
            <a:ext cx="19494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1970</a:t>
            </a:r>
          </a:p>
        </p:txBody>
      </p:sp>
      <p:sp>
        <p:nvSpPr>
          <p:cNvPr id="35849" name="Oval 9"/>
          <p:cNvSpPr>
            <a:spLocks noChangeArrowheads="1"/>
          </p:cNvSpPr>
          <p:nvPr/>
        </p:nvSpPr>
        <p:spPr bwMode="auto">
          <a:xfrm>
            <a:off x="644525" y="3754438"/>
            <a:ext cx="682625" cy="682625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35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8920" name="Picture 8" descr="D:\PODATKI\Desktop\frančišek\Sloven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342" y="2917826"/>
            <a:ext cx="7088420" cy="39998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0" grpId="0" autoUpdateAnimBg="0"/>
      <p:bldP spid="35851" grpId="0" autoUpdateAnimBg="0"/>
      <p:bldP spid="35851" grpId="1"/>
      <p:bldP spid="35852" grpId="0" autoUpdateAnimBg="0"/>
      <p:bldP spid="35853" grpId="0" autoUpdateAnimBg="0"/>
      <p:bldP spid="35853" grpId="1"/>
      <p:bldP spid="35854" grpId="0" autoUpdateAnimBg="0"/>
      <p:bldP spid="35849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22" name="Text Box 10"/>
          <p:cNvSpPr txBox="1">
            <a:spLocks noChangeArrowheads="1"/>
          </p:cNvSpPr>
          <p:nvPr/>
        </p:nvSpPr>
        <p:spPr bwMode="auto">
          <a:xfrm>
            <a:off x="468313" y="644525"/>
            <a:ext cx="799782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sl-SI" altLang="sl-SI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Kako je bilo ime očetu in mami?</a:t>
            </a:r>
          </a:p>
        </p:txBody>
      </p:sp>
      <p:sp>
        <p:nvSpPr>
          <p:cNvPr id="115723" name="Text Box 11"/>
          <p:cNvSpPr txBox="1">
            <a:spLocks noChangeArrowheads="1"/>
          </p:cNvSpPr>
          <p:nvPr/>
        </p:nvSpPr>
        <p:spPr bwMode="auto">
          <a:xfrm>
            <a:off x="279400" y="2071688"/>
            <a:ext cx="421798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Janez in Jožefa</a:t>
            </a:r>
          </a:p>
        </p:txBody>
      </p:sp>
      <p:sp>
        <p:nvSpPr>
          <p:cNvPr id="115724" name="Text Box 12"/>
          <p:cNvSpPr txBox="1">
            <a:spLocks noChangeArrowheads="1"/>
          </p:cNvSpPr>
          <p:nvPr/>
        </p:nvSpPr>
        <p:spPr bwMode="auto">
          <a:xfrm>
            <a:off x="412750" y="4911725"/>
            <a:ext cx="40608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sl-SI" altLang="sl-SI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 ) Mario in Regina</a:t>
            </a:r>
          </a:p>
        </p:txBody>
      </p:sp>
      <p:sp>
        <p:nvSpPr>
          <p:cNvPr id="115725" name="Text Box 13"/>
          <p:cNvSpPr txBox="1">
            <a:spLocks noChangeArrowheads="1"/>
          </p:cNvSpPr>
          <p:nvPr/>
        </p:nvSpPr>
        <p:spPr bwMode="auto">
          <a:xfrm>
            <a:off x="473075" y="3948113"/>
            <a:ext cx="420528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</a:t>
            </a:r>
            <a:r>
              <a:rPr lang="sl-SI" altLang="sl-SI" sz="32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Pedro</a:t>
            </a: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in Marija </a:t>
            </a:r>
          </a:p>
        </p:txBody>
      </p:sp>
      <p:sp>
        <p:nvSpPr>
          <p:cNvPr id="115726" name="Text Box 14"/>
          <p:cNvSpPr txBox="1">
            <a:spLocks noChangeArrowheads="1"/>
          </p:cNvSpPr>
          <p:nvPr/>
        </p:nvSpPr>
        <p:spPr bwMode="auto">
          <a:xfrm>
            <a:off x="423863" y="3008313"/>
            <a:ext cx="457517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Peter in Frančiška</a:t>
            </a:r>
          </a:p>
        </p:txBody>
      </p:sp>
      <p:sp>
        <p:nvSpPr>
          <p:cNvPr id="115721" name="Oval 9"/>
          <p:cNvSpPr>
            <a:spLocks noChangeArrowheads="1"/>
          </p:cNvSpPr>
          <p:nvPr/>
        </p:nvSpPr>
        <p:spPr bwMode="auto">
          <a:xfrm>
            <a:off x="423863" y="4813300"/>
            <a:ext cx="720725" cy="720725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24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1272" name="Picture 8" descr="D:\PODATKI\Desktop\frančišek\article-2293012-18A3825F000005DC-709_634x8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732" y="2461746"/>
            <a:ext cx="3635896" cy="4899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15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15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15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5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5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5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5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15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157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1157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22" grpId="0" autoUpdateAnimBg="0"/>
      <p:bldP spid="115723" grpId="0" autoUpdateAnimBg="0"/>
      <p:bldP spid="115723" grpId="1"/>
      <p:bldP spid="115724" grpId="0" autoUpdateAnimBg="0"/>
      <p:bldP spid="115725" grpId="0" autoUpdateAnimBg="0"/>
      <p:bldP spid="115725" grpId="1"/>
      <p:bldP spid="115726" grpId="0" autoUpdateAnimBg="0"/>
      <p:bldP spid="115721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0" name="Text Box 10"/>
          <p:cNvSpPr txBox="1">
            <a:spLocks noChangeArrowheads="1"/>
          </p:cNvSpPr>
          <p:nvPr/>
        </p:nvSpPr>
        <p:spPr bwMode="auto">
          <a:xfrm>
            <a:off x="395288" y="806450"/>
            <a:ext cx="8601075" cy="123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sl-SI" altLang="sl-SI" sz="3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4. Kateri poklic ga je najprej zanimal oz. iz česa je diplomiral?</a:t>
            </a:r>
          </a:p>
        </p:txBody>
      </p:sp>
      <p:sp>
        <p:nvSpPr>
          <p:cNvPr id="112651" name="Text Box 11"/>
          <p:cNvSpPr txBox="1">
            <a:spLocks noChangeArrowheads="1"/>
          </p:cNvSpPr>
          <p:nvPr/>
        </p:nvSpPr>
        <p:spPr bwMode="auto">
          <a:xfrm>
            <a:off x="277813" y="2300288"/>
            <a:ext cx="79978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diplomiral je iz kemične tehnologije</a:t>
            </a:r>
          </a:p>
        </p:txBody>
      </p:sp>
      <p:sp>
        <p:nvSpPr>
          <p:cNvPr id="112652" name="Text Box 12"/>
          <p:cNvSpPr txBox="1">
            <a:spLocks noChangeArrowheads="1"/>
          </p:cNvSpPr>
          <p:nvPr/>
        </p:nvSpPr>
        <p:spPr bwMode="auto">
          <a:xfrm>
            <a:off x="1733550" y="4149725"/>
            <a:ext cx="61309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diplomiral je iz psihologije</a:t>
            </a:r>
          </a:p>
        </p:txBody>
      </p:sp>
      <p:sp>
        <p:nvSpPr>
          <p:cNvPr id="112653" name="Text Box 13"/>
          <p:cNvSpPr txBox="1">
            <a:spLocks noChangeArrowheads="1"/>
          </p:cNvSpPr>
          <p:nvPr/>
        </p:nvSpPr>
        <p:spPr bwMode="auto">
          <a:xfrm>
            <a:off x="2627313" y="4918075"/>
            <a:ext cx="58039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sl-SI" altLang="sl-SI" sz="3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 ) diplomiral je iz medicine</a:t>
            </a:r>
          </a:p>
        </p:txBody>
      </p:sp>
      <p:sp>
        <p:nvSpPr>
          <p:cNvPr id="112654" name="Text Box 14"/>
          <p:cNvSpPr txBox="1">
            <a:spLocks noChangeArrowheads="1"/>
          </p:cNvSpPr>
          <p:nvPr/>
        </p:nvSpPr>
        <p:spPr bwMode="auto">
          <a:xfrm>
            <a:off x="977900" y="3213100"/>
            <a:ext cx="51625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diplomiral je iz prava</a:t>
            </a:r>
          </a:p>
        </p:txBody>
      </p:sp>
      <p:sp>
        <p:nvSpPr>
          <p:cNvPr id="112649" name="Oval 9"/>
          <p:cNvSpPr>
            <a:spLocks noChangeArrowheads="1"/>
          </p:cNvSpPr>
          <p:nvPr/>
        </p:nvSpPr>
        <p:spPr bwMode="auto">
          <a:xfrm>
            <a:off x="312738" y="2252663"/>
            <a:ext cx="647700" cy="647700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35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12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2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2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12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12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12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126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126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0" grpId="0" autoUpdateAnimBg="0"/>
      <p:bldP spid="112651" grpId="0" autoUpdateAnimBg="0"/>
      <p:bldP spid="112652" grpId="0" autoUpdateAnimBg="0"/>
      <p:bldP spid="112653" grpId="0" autoUpdateAnimBg="0"/>
      <p:bldP spid="112653" grpId="1"/>
      <p:bldP spid="112654" grpId="0" autoUpdateAnimBg="0"/>
      <p:bldP spid="112654" grpId="1"/>
      <p:bldP spid="112649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6" name="Text Box 10"/>
          <p:cNvSpPr txBox="1">
            <a:spLocks noChangeArrowheads="1"/>
          </p:cNvSpPr>
          <p:nvPr/>
        </p:nvSpPr>
        <p:spPr bwMode="auto">
          <a:xfrm>
            <a:off x="355600" y="549275"/>
            <a:ext cx="84582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sl-SI" altLang="sl-SI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5. Papež Frančišek je velik ljubitelj nogometa. Za kateri klub navija?</a:t>
            </a:r>
          </a:p>
        </p:txBody>
      </p:sp>
      <p:sp>
        <p:nvSpPr>
          <p:cNvPr id="116747" name="Text Box 11"/>
          <p:cNvSpPr txBox="1">
            <a:spLocks noChangeArrowheads="1"/>
          </p:cNvSpPr>
          <p:nvPr/>
        </p:nvSpPr>
        <p:spPr bwMode="auto">
          <a:xfrm>
            <a:off x="600652" y="2794867"/>
            <a:ext cx="3805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Boca </a:t>
            </a:r>
            <a:r>
              <a:rPr lang="sl-SI" altLang="sl-SI" sz="36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juniors</a:t>
            </a:r>
            <a:endParaRPr lang="sl-SI" altLang="sl-SI" sz="2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116748" name="Text Box 12"/>
          <p:cNvSpPr txBox="1">
            <a:spLocks noChangeArrowheads="1"/>
          </p:cNvSpPr>
          <p:nvPr/>
        </p:nvSpPr>
        <p:spPr bwMode="auto">
          <a:xfrm>
            <a:off x="1457325" y="3878263"/>
            <a:ext cx="4062413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4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</a:t>
            </a: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San </a:t>
            </a:r>
            <a:r>
              <a:rPr lang="sl-SI" altLang="sl-SI" sz="36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Lorenzo</a:t>
            </a:r>
            <a:endParaRPr lang="sl-SI" altLang="sl-SI" sz="36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116749" name="Text Box 13"/>
          <p:cNvSpPr txBox="1">
            <a:spLocks noChangeArrowheads="1"/>
          </p:cNvSpPr>
          <p:nvPr/>
        </p:nvSpPr>
        <p:spPr bwMode="auto">
          <a:xfrm>
            <a:off x="4405890" y="5895974"/>
            <a:ext cx="299085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sl-SI" altLang="sl-SI" sz="4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 ) </a:t>
            </a:r>
            <a:r>
              <a:rPr lang="sl-SI" altLang="sl-SI" sz="3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Olimpija</a:t>
            </a:r>
          </a:p>
        </p:txBody>
      </p:sp>
      <p:sp>
        <p:nvSpPr>
          <p:cNvPr id="116750" name="Text Box 14"/>
          <p:cNvSpPr txBox="1">
            <a:spLocks noChangeArrowheads="1"/>
          </p:cNvSpPr>
          <p:nvPr/>
        </p:nvSpPr>
        <p:spPr bwMode="auto">
          <a:xfrm>
            <a:off x="3214688" y="4940300"/>
            <a:ext cx="326707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</a:t>
            </a:r>
            <a:r>
              <a:rPr lang="sl-SI" altLang="sl-SI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Barcelona</a:t>
            </a:r>
            <a:endParaRPr lang="sl-SI" altLang="sl-SI" sz="40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116745" name="Oval 9"/>
          <p:cNvSpPr>
            <a:spLocks noChangeArrowheads="1"/>
          </p:cNvSpPr>
          <p:nvPr/>
        </p:nvSpPr>
        <p:spPr bwMode="auto">
          <a:xfrm>
            <a:off x="1476375" y="3860800"/>
            <a:ext cx="792163" cy="792163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24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3320" name="Picture 8" descr="D:\PODATKI\Desktop\frančišek\papamem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145" y="1843088"/>
            <a:ext cx="5905500" cy="31718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16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16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16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16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167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1167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6" grpId="0" autoUpdateAnimBg="0"/>
      <p:bldP spid="116747" grpId="0" autoUpdateAnimBg="0"/>
      <p:bldP spid="116747" grpId="1"/>
      <p:bldP spid="116748" grpId="0" autoUpdateAnimBg="0"/>
      <p:bldP spid="116749" grpId="0" autoUpdateAnimBg="0"/>
      <p:bldP spid="116749" grpId="1"/>
      <p:bldP spid="116750" grpId="0" autoUpdateAnimBg="0"/>
      <p:bldP spid="116745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70" name="Text Box 10"/>
          <p:cNvSpPr txBox="1">
            <a:spLocks noChangeArrowheads="1"/>
          </p:cNvSpPr>
          <p:nvPr/>
        </p:nvSpPr>
        <p:spPr bwMode="auto">
          <a:xfrm>
            <a:off x="468313" y="549275"/>
            <a:ext cx="8424862" cy="175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sl-SI" altLang="sl-SI" sz="3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6. V otroštvu je zaradi okužbe hudo zbolel. Odstraniti so mu morali polovico… </a:t>
            </a:r>
          </a:p>
        </p:txBody>
      </p:sp>
      <p:sp>
        <p:nvSpPr>
          <p:cNvPr id="117771" name="Text Box 11"/>
          <p:cNvSpPr txBox="1">
            <a:spLocks noChangeArrowheads="1"/>
          </p:cNvSpPr>
          <p:nvPr/>
        </p:nvSpPr>
        <p:spPr bwMode="auto">
          <a:xfrm>
            <a:off x="2798907" y="2475779"/>
            <a:ext cx="2100263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ledvic</a:t>
            </a:r>
          </a:p>
        </p:txBody>
      </p:sp>
      <p:sp>
        <p:nvSpPr>
          <p:cNvPr id="117772" name="Text Box 12"/>
          <p:cNvSpPr txBox="1">
            <a:spLocks noChangeArrowheads="1"/>
          </p:cNvSpPr>
          <p:nvPr/>
        </p:nvSpPr>
        <p:spPr bwMode="auto">
          <a:xfrm>
            <a:off x="2792557" y="3452091"/>
            <a:ext cx="196373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jeter</a:t>
            </a:r>
          </a:p>
        </p:txBody>
      </p:sp>
      <p:sp>
        <p:nvSpPr>
          <p:cNvPr id="117773" name="Text Box 13"/>
          <p:cNvSpPr txBox="1">
            <a:spLocks noChangeArrowheads="1"/>
          </p:cNvSpPr>
          <p:nvPr/>
        </p:nvSpPr>
        <p:spPr bwMode="auto">
          <a:xfrm>
            <a:off x="6661295" y="4183929"/>
            <a:ext cx="1824037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sl-SI" altLang="sl-SI" sz="3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 ) srca</a:t>
            </a:r>
          </a:p>
        </p:txBody>
      </p:sp>
      <p:sp>
        <p:nvSpPr>
          <p:cNvPr id="117774" name="Text Box 14"/>
          <p:cNvSpPr txBox="1">
            <a:spLocks noChangeArrowheads="1"/>
          </p:cNvSpPr>
          <p:nvPr/>
        </p:nvSpPr>
        <p:spPr bwMode="auto">
          <a:xfrm>
            <a:off x="6661295" y="3320329"/>
            <a:ext cx="186690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pljuč</a:t>
            </a:r>
          </a:p>
        </p:txBody>
      </p:sp>
      <p:sp>
        <p:nvSpPr>
          <p:cNvPr id="117769" name="Oval 9"/>
          <p:cNvSpPr>
            <a:spLocks noChangeArrowheads="1"/>
          </p:cNvSpPr>
          <p:nvPr/>
        </p:nvSpPr>
        <p:spPr bwMode="auto">
          <a:xfrm>
            <a:off x="6677170" y="3282229"/>
            <a:ext cx="590550" cy="590550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24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4344" name="Picture 8" descr="D:\PODATKI\Desktop\frančišek\Pope-Francis-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22" y="3920180"/>
            <a:ext cx="4702848" cy="28217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17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17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17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17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177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1177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70" grpId="0" autoUpdateAnimBg="0"/>
      <p:bldP spid="117771" grpId="0" autoUpdateAnimBg="0"/>
      <p:bldP spid="117771" grpId="1"/>
      <p:bldP spid="117772" grpId="0" autoUpdateAnimBg="0"/>
      <p:bldP spid="117773" grpId="0" autoUpdateAnimBg="0"/>
      <p:bldP spid="117773" grpId="1"/>
      <p:bldP spid="117774" grpId="0" autoUpdateAnimBg="0"/>
      <p:bldP spid="117769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463550" y="581025"/>
            <a:ext cx="84296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7. </a:t>
            </a: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Ko se je </a:t>
            </a: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odločil </a:t>
            </a: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za duhovništvo je vstopil med redovnike. </a:t>
            </a:r>
            <a:r>
              <a:rPr lang="sl-SI" altLang="sl-SI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Postal je…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539750" y="2625725"/>
            <a:ext cx="314483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salezijanec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569913" y="5649913"/>
            <a:ext cx="24828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sl-SI" altLang="sl-SI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 ) lazarist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539750" y="4713288"/>
            <a:ext cx="29908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sl-SI" altLang="sl-SI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 ) frančiškan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539750" y="3776663"/>
            <a:ext cx="2087563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jezuit</a:t>
            </a:r>
          </a:p>
        </p:txBody>
      </p:sp>
      <p:sp>
        <p:nvSpPr>
          <p:cNvPr id="12297" name="Oval 9"/>
          <p:cNvSpPr>
            <a:spLocks noChangeArrowheads="1"/>
          </p:cNvSpPr>
          <p:nvPr/>
        </p:nvSpPr>
        <p:spPr bwMode="auto">
          <a:xfrm>
            <a:off x="539750" y="3716338"/>
            <a:ext cx="792163" cy="792162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24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8" grpId="0" autoUpdateAnimBg="0"/>
      <p:bldP spid="12299" grpId="0" autoUpdateAnimBg="0"/>
      <p:bldP spid="12299" grpId="1"/>
      <p:bldP spid="12300" grpId="0" autoUpdateAnimBg="0"/>
      <p:bldP spid="12301" grpId="0" autoUpdateAnimBg="0"/>
      <p:bldP spid="12301" grpId="1"/>
      <p:bldP spid="12302" grpId="0" autoUpdateAnimBg="0"/>
      <p:bldP spid="12297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612775" y="620713"/>
            <a:ext cx="8280400" cy="126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8. </a:t>
            </a:r>
            <a:r>
              <a:rPr lang="sl-SI" altLang="sl-SI" sz="3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Koliko je bil </a:t>
            </a:r>
            <a:r>
              <a:rPr lang="sl-SI" altLang="sl-SI" sz="3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J. M. </a:t>
            </a:r>
            <a:r>
              <a:rPr lang="sl-SI" altLang="sl-SI" sz="3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Bergoglio</a:t>
            </a:r>
            <a:r>
              <a:rPr lang="sl-SI" altLang="sl-SI" sz="3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sl-SI" altLang="sl-SI" sz="3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star, ko je postal duhovnik?</a:t>
            </a: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250825" y="1989138"/>
            <a:ext cx="220503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) 15 let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179388" y="4849813"/>
            <a:ext cx="2201862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sl-SI" altLang="sl-SI" sz="3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 ) 32 let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250825" y="3860800"/>
            <a:ext cx="2157413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 ) 30 let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250825" y="2924175"/>
            <a:ext cx="216217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sl-SI" altLang="sl-SI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 ) 26 let</a:t>
            </a:r>
          </a:p>
        </p:txBody>
      </p:sp>
      <p:sp>
        <p:nvSpPr>
          <p:cNvPr id="13321" name="Oval 9"/>
          <p:cNvSpPr>
            <a:spLocks noChangeArrowheads="1"/>
          </p:cNvSpPr>
          <p:nvPr/>
        </p:nvSpPr>
        <p:spPr bwMode="auto">
          <a:xfrm>
            <a:off x="254000" y="4797425"/>
            <a:ext cx="717550" cy="717550"/>
          </a:xfrm>
          <a:prstGeom prst="ellipse">
            <a:avLst/>
          </a:prstGeom>
          <a:solidFill>
            <a:srgbClr val="FFFF00">
              <a:alpha val="14999"/>
            </a:srgbClr>
          </a:solidFill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 altLang="sl-SI" sz="24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6392" name="Picture 8" descr="D:\PODATKI\Desktop\frančišek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497584"/>
            <a:ext cx="2063315" cy="33106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 autoUpdateAnimBg="0"/>
      <p:bldP spid="13323" grpId="0" autoUpdateAnimBg="0"/>
      <p:bldP spid="13323" grpId="1"/>
      <p:bldP spid="13324" grpId="0" autoUpdateAnimBg="0"/>
      <p:bldP spid="13325" grpId="0" autoUpdateAnimBg="0"/>
      <p:bldP spid="13325" grpId="1"/>
      <p:bldP spid="13326" grpId="0" autoUpdateAnimBg="0"/>
      <p:bldP spid="13321" grpId="0" animBg="1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alovita">
  <a:themeElements>
    <a:clrScheme name="Valovit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Valovit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alovit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1904</TotalTime>
  <Words>1058</Words>
  <Application>Microsoft Office PowerPoint</Application>
  <PresentationFormat>Diaprojekcija na zaslonu (4:3)</PresentationFormat>
  <Paragraphs>214</Paragraphs>
  <Slides>31</Slides>
  <Notes>2</Notes>
  <HiddenSlides>0</HiddenSlides>
  <MMClips>0</MMClips>
  <ScaleCrop>false</ScaleCrop>
  <HeadingPairs>
    <vt:vector size="8" baseType="variant">
      <vt:variant>
        <vt:lpstr>Uporabljene pisave</vt:lpstr>
      </vt:variant>
      <vt:variant>
        <vt:i4>6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31</vt:i4>
      </vt:variant>
      <vt:variant>
        <vt:lpstr>Diaprojekcije po meri</vt:lpstr>
      </vt:variant>
      <vt:variant>
        <vt:i4>2</vt:i4>
      </vt:variant>
    </vt:vector>
  </HeadingPairs>
  <TitlesOfParts>
    <vt:vector size="40" baseType="lpstr">
      <vt:lpstr>Comic Sans MS</vt:lpstr>
      <vt:lpstr>Arial</vt:lpstr>
      <vt:lpstr>Candara</vt:lpstr>
      <vt:lpstr>Symbol</vt:lpstr>
      <vt:lpstr>Calibri</vt:lpstr>
      <vt:lpstr>Times New Roman</vt:lpstr>
      <vt:lpstr>Valovita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Vprašanja</vt:lpstr>
      <vt:lpstr>Izbira vprašanj</vt:lpstr>
    </vt:vector>
  </TitlesOfParts>
  <Company>Trimo d.d.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Milan Metelko</dc:creator>
  <cp:lastModifiedBy> </cp:lastModifiedBy>
  <cp:revision>90</cp:revision>
  <dcterms:created xsi:type="dcterms:W3CDTF">2007-07-15T16:02:57Z</dcterms:created>
  <dcterms:modified xsi:type="dcterms:W3CDTF">2014-03-25T11:00:20Z</dcterms:modified>
</cp:coreProperties>
</file>